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88" r:id="rId10"/>
    <p:sldId id="289" r:id="rId11"/>
    <p:sldId id="290" r:id="rId12"/>
    <p:sldId id="293" r:id="rId13"/>
    <p:sldId id="291" r:id="rId14"/>
    <p:sldId id="265" r:id="rId15"/>
    <p:sldId id="280" r:id="rId16"/>
    <p:sldId id="273" r:id="rId17"/>
    <p:sldId id="281" r:id="rId18"/>
    <p:sldId id="283" r:id="rId19"/>
    <p:sldId id="286" r:id="rId20"/>
    <p:sldId id="282" r:id="rId21"/>
    <p:sldId id="287" r:id="rId22"/>
    <p:sldId id="292" r:id="rId23"/>
    <p:sldId id="267" r:id="rId24"/>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9058" autoAdjust="0"/>
  </p:normalViewPr>
  <p:slideViewPr>
    <p:cSldViewPr snapToGrid="0">
      <p:cViewPr varScale="1">
        <p:scale>
          <a:sx n="87" d="100"/>
          <a:sy n="87" d="100"/>
        </p:scale>
        <p:origin x="14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AAED4-FF63-4196-8D4F-CA8F43CEA023}" type="datetimeFigureOut">
              <a:rPr lang="pl-PL" smtClean="0"/>
              <a:t>13.09.2022</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3C827-C6EA-42E9-8F23-AD414867D00A}" type="slidenum">
              <a:rPr lang="pl-PL" smtClean="0"/>
              <a:t>‹#›</a:t>
            </a:fld>
            <a:endParaRPr lang="pl-PL"/>
          </a:p>
        </p:txBody>
      </p:sp>
    </p:spTree>
    <p:extLst>
      <p:ext uri="{BB962C8B-B14F-4D97-AF65-F5344CB8AC3E}">
        <p14:creationId xmlns:p14="http://schemas.microsoft.com/office/powerpoint/2010/main" val="3779421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nstructables.com/id/DIY-BioPrint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1</a:t>
            </a:fld>
            <a:endParaRPr lang="pl-PL"/>
          </a:p>
        </p:txBody>
      </p:sp>
    </p:spTree>
    <p:extLst>
      <p:ext uri="{BB962C8B-B14F-4D97-AF65-F5344CB8AC3E}">
        <p14:creationId xmlns:p14="http://schemas.microsoft.com/office/powerpoint/2010/main" val="2908538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10</a:t>
            </a:fld>
            <a:endParaRPr lang="pl-PL"/>
          </a:p>
        </p:txBody>
      </p:sp>
    </p:spTree>
    <p:extLst>
      <p:ext uri="{BB962C8B-B14F-4D97-AF65-F5344CB8AC3E}">
        <p14:creationId xmlns:p14="http://schemas.microsoft.com/office/powerpoint/2010/main" val="209697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11</a:t>
            </a:fld>
            <a:endParaRPr lang="pl-PL"/>
          </a:p>
        </p:txBody>
      </p:sp>
    </p:spTree>
    <p:extLst>
      <p:ext uri="{BB962C8B-B14F-4D97-AF65-F5344CB8AC3E}">
        <p14:creationId xmlns:p14="http://schemas.microsoft.com/office/powerpoint/2010/main" val="1867545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Wytworzone komórki możemy następnie wykorzystać w druku 3D do odtworzenia warunków takich jakie</a:t>
            </a:r>
            <a:r>
              <a:rPr lang="pl-PL" baseline="0" dirty="0"/>
              <a:t> mają one w swoim „naturalnym środowisku”.</a:t>
            </a:r>
            <a:endParaRPr lang="pl-PL" dirty="0"/>
          </a:p>
        </p:txBody>
      </p:sp>
      <p:sp>
        <p:nvSpPr>
          <p:cNvPr id="4" name="Symbol zastępczy numeru slajdu 3"/>
          <p:cNvSpPr>
            <a:spLocks noGrp="1"/>
          </p:cNvSpPr>
          <p:nvPr>
            <p:ph type="sldNum" sz="quarter" idx="10"/>
          </p:nvPr>
        </p:nvSpPr>
        <p:spPr/>
        <p:txBody>
          <a:bodyPr/>
          <a:lstStyle/>
          <a:p>
            <a:fld id="{7AF3C827-C6EA-42E9-8F23-AD414867D00A}" type="slidenum">
              <a:rPr lang="pl-PL" smtClean="0"/>
              <a:t>13</a:t>
            </a:fld>
            <a:endParaRPr lang="pl-PL"/>
          </a:p>
        </p:txBody>
      </p:sp>
    </p:spTree>
    <p:extLst>
      <p:ext uri="{BB962C8B-B14F-4D97-AF65-F5344CB8AC3E}">
        <p14:creationId xmlns:p14="http://schemas.microsoft.com/office/powerpoint/2010/main" val="2154725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Biodruk</a:t>
            </a:r>
            <a:r>
              <a:rPr lang="pl-PL" dirty="0"/>
              <a:t> może wręcz zrewolucjonizować szeroko pojętą dziedzinę badań biologicznych (którym poddawane są leki, kosmetyki i inne produkty). Obecnie powszechnie stosowane są testy na dwuwymiarowych hodowlach komórkowych. Takie testy pełnia kluczową rolę jako pierwszy etap badań biologicznych, jednak warunki rozwoju komórek przyklejonych do płaskiej powierzchni odbiegają od warunków w naturalnym dla nich środowisku. </a:t>
            </a:r>
            <a:r>
              <a:rPr lang="pl-PL" dirty="0" err="1"/>
              <a:t>Biodruk</a:t>
            </a:r>
            <a:r>
              <a:rPr lang="pl-PL" dirty="0"/>
              <a:t> umożliwi tworzenie hodowli przestrzennych a nawet syntetycznych, funkcjonalnych tkanek i pozwoli lepiej odwzorować warunki z organizmów żywych (in vivo) w naczyniu laboratoryjnym (in vitro). To z kolei przyczyni się do ograniczenia badań na zwierzętach.</a:t>
            </a:r>
          </a:p>
          <a:p>
            <a:endParaRPr lang="pl-PL" dirty="0"/>
          </a:p>
          <a:p>
            <a:r>
              <a:rPr lang="pl-PL" dirty="0"/>
              <a:t>Podejmowane są już próby przeszczepu fragmentów różnego rodzaju tkanek zwierzętom i wygląda na to, że zbliżamy się do przełomowego momentu, gdy możliwe będzie wydrukowanie kompletnych organów.</a:t>
            </a:r>
          </a:p>
          <a:p>
            <a:endParaRPr lang="pl-PL" dirty="0"/>
          </a:p>
        </p:txBody>
      </p:sp>
      <p:sp>
        <p:nvSpPr>
          <p:cNvPr id="4" name="Symbol zastępczy numeru slajdu 3"/>
          <p:cNvSpPr>
            <a:spLocks noGrp="1"/>
          </p:cNvSpPr>
          <p:nvPr>
            <p:ph type="sldNum" sz="quarter" idx="10"/>
          </p:nvPr>
        </p:nvSpPr>
        <p:spPr/>
        <p:txBody>
          <a:bodyPr/>
          <a:lstStyle/>
          <a:p>
            <a:fld id="{7AF3C827-C6EA-42E9-8F23-AD414867D00A}" type="slidenum">
              <a:rPr lang="pl-PL" smtClean="0"/>
              <a:t>14</a:t>
            </a:fld>
            <a:endParaRPr lang="pl-PL"/>
          </a:p>
        </p:txBody>
      </p:sp>
    </p:spTree>
    <p:extLst>
      <p:ext uri="{BB962C8B-B14F-4D97-AF65-F5344CB8AC3E}">
        <p14:creationId xmlns:p14="http://schemas.microsoft.com/office/powerpoint/2010/main" val="1368786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dirty="0"/>
              <a:t>W trakcie druku możemy kontrolować warunki fizyko-chemiczne takie jak: temperatura, ciśnienie, wartość </a:t>
            </a:r>
            <a:r>
              <a:rPr lang="pl-PL" dirty="0" err="1"/>
              <a:t>pH</a:t>
            </a:r>
            <a:r>
              <a:rPr lang="pl-PL" dirty="0"/>
              <a:t> co jest ważnym elementem pozwalającym wpływać na konsystencję </a:t>
            </a:r>
            <a:r>
              <a:rPr lang="pl-PL" dirty="0" err="1"/>
              <a:t>biotuszu</a:t>
            </a:r>
            <a:r>
              <a:rPr lang="pl-PL" dirty="0"/>
              <a:t> po wydruku - czyli zamianę z płynnego w stały. </a:t>
            </a:r>
          </a:p>
          <a:p>
            <a:pPr marL="0" marR="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indent="0" algn="l" defTabSz="914400" rtl="0" eaLnBrk="1" fontAlgn="auto" latinLnBrk="0" hangingPunct="1">
              <a:lnSpc>
                <a:spcPct val="100000"/>
              </a:lnSpc>
              <a:spcBef>
                <a:spcPts val="0"/>
              </a:spcBef>
              <a:spcAft>
                <a:spcPts val="0"/>
              </a:spcAft>
              <a:buClrTx/>
              <a:buSzTx/>
              <a:buFontTx/>
              <a:buNone/>
              <a:tabLst/>
              <a:defRPr/>
            </a:pPr>
            <a:r>
              <a:rPr lang="pl-PL" dirty="0"/>
              <a:t>Ważnym ograniczeniem na chwilę obecną jest stosunkowo niska rozdzielczość ok. 100 µm dla drukarek stosujących materiał tkankowy. Ponadto układanie kolejnych warstw i tworzenie naczyń ciągle stanowi wyzwanie przy druku 3D. Po nałożeniu na siebie 20-30 warstw, dolne zaczynają być ściskane jak kilka tortów położonych na sobie. Obecnie, tylko druk w stanie nieważkości rozwiązałby ten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indent="0" algn="l" defTabSz="914400" rtl="0" eaLnBrk="1" fontAlgn="auto" latinLnBrk="0" hangingPunct="1">
              <a:lnSpc>
                <a:spcPct val="100000"/>
              </a:lnSpc>
              <a:spcBef>
                <a:spcPts val="0"/>
              </a:spcBef>
              <a:spcAft>
                <a:spcPts val="0"/>
              </a:spcAft>
              <a:buClrTx/>
              <a:buSzTx/>
              <a:buFontTx/>
              <a:buNone/>
              <a:tabLst/>
              <a:defRPr/>
            </a:pPr>
            <a:r>
              <a:rPr lang="pl-PL" dirty="0"/>
              <a:t>Jednym z większych problemów przy </a:t>
            </a:r>
            <a:r>
              <a:rPr lang="pl-PL" dirty="0" err="1"/>
              <a:t>biodruku</a:t>
            </a:r>
            <a:r>
              <a:rPr lang="pl-PL" dirty="0"/>
              <a:t> 3D jest stworzenie odpowiedniego </a:t>
            </a:r>
            <a:r>
              <a:rPr lang="pl-PL" dirty="0" err="1"/>
              <a:t>biotuszu</a:t>
            </a:r>
            <a:r>
              <a:rPr lang="pl-PL" dirty="0"/>
              <a:t>, czyli pewnego rodzaju żelu, który stworzy środowisko odpowiednie do wzrostu komórek.</a:t>
            </a:r>
          </a:p>
          <a:p>
            <a:endParaRPr lang="pl-PL" dirty="0"/>
          </a:p>
        </p:txBody>
      </p:sp>
      <p:sp>
        <p:nvSpPr>
          <p:cNvPr id="4" name="Symbol zastępczy numeru slajdu 3"/>
          <p:cNvSpPr>
            <a:spLocks noGrp="1"/>
          </p:cNvSpPr>
          <p:nvPr>
            <p:ph type="sldNum" sz="quarter" idx="10"/>
          </p:nvPr>
        </p:nvSpPr>
        <p:spPr/>
        <p:txBody>
          <a:bodyPr/>
          <a:lstStyle/>
          <a:p>
            <a:fld id="{7AF3C827-C6EA-42E9-8F23-AD414867D00A}" type="slidenum">
              <a:rPr lang="pl-PL" smtClean="0"/>
              <a:t>15</a:t>
            </a:fld>
            <a:endParaRPr lang="pl-PL"/>
          </a:p>
        </p:txBody>
      </p:sp>
    </p:spTree>
    <p:extLst>
      <p:ext uri="{BB962C8B-B14F-4D97-AF65-F5344CB8AC3E}">
        <p14:creationId xmlns:p14="http://schemas.microsoft.com/office/powerpoint/2010/main" val="3615986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a:p>
            <a:endParaRPr lang="pl-PL" dirty="0"/>
          </a:p>
          <a:p>
            <a:r>
              <a:rPr lang="pl-PL" dirty="0"/>
              <a:t>Jeśli jesteście ciekawi, jak wygląda proces druku komórkami przy pomocy zwykłej drukarki atramentowej (oczywiście odpowiednio zmodyfikowanej), możecie skonstruować odpowiednie urządzenie sami:</a:t>
            </a:r>
            <a:br>
              <a:rPr lang="pl-PL" dirty="0"/>
            </a:br>
            <a:r>
              <a:rPr lang="pl-PL" dirty="0">
                <a:hlinkClick r:id="rId3"/>
              </a:rPr>
              <a:t>http://www.instructables.com/id/DIY-BioPrinter/</a:t>
            </a:r>
            <a:endParaRPr lang="pl-PL" dirty="0"/>
          </a:p>
          <a:p>
            <a:r>
              <a:rPr lang="pl-PL" dirty="0"/>
              <a:t>Artykuły T. </a:t>
            </a:r>
            <a:r>
              <a:rPr lang="pl-PL" dirty="0" err="1"/>
              <a:t>Bolanda</a:t>
            </a:r>
            <a:r>
              <a:rPr lang="pl-PL" dirty="0"/>
              <a:t>:</a:t>
            </a:r>
            <a:br>
              <a:rPr lang="pl-PL" dirty="0"/>
            </a:br>
            <a:r>
              <a:rPr lang="pl-PL" dirty="0"/>
              <a:t>W. C. Wilson Jr., T. </a:t>
            </a:r>
            <a:r>
              <a:rPr lang="pl-PL" dirty="0" err="1"/>
              <a:t>Boland</a:t>
            </a:r>
            <a:r>
              <a:rPr lang="pl-PL" dirty="0"/>
              <a:t>. “Cell and organ printing 1: Protein and </a:t>
            </a:r>
            <a:r>
              <a:rPr lang="pl-PL" dirty="0" err="1"/>
              <a:t>cell</a:t>
            </a:r>
            <a:r>
              <a:rPr lang="pl-PL" dirty="0"/>
              <a:t> </a:t>
            </a:r>
            <a:r>
              <a:rPr lang="pl-PL" dirty="0" err="1"/>
              <a:t>printers</a:t>
            </a:r>
            <a:r>
              <a:rPr lang="pl-PL" dirty="0"/>
              <a:t>”. Anat. </a:t>
            </a:r>
            <a:r>
              <a:rPr lang="pl-PL" dirty="0" err="1"/>
              <a:t>Rec</a:t>
            </a:r>
            <a:r>
              <a:rPr lang="pl-PL" dirty="0"/>
              <a:t> (2003) 272A, 491-496.</a:t>
            </a:r>
            <a:br>
              <a:rPr lang="pl-PL" dirty="0"/>
            </a:br>
            <a:r>
              <a:rPr lang="pl-PL" dirty="0"/>
              <a:t>T. </a:t>
            </a:r>
            <a:r>
              <a:rPr lang="pl-PL" dirty="0" err="1"/>
              <a:t>Xu</a:t>
            </a:r>
            <a:r>
              <a:rPr lang="pl-PL" dirty="0"/>
              <a:t>, S. </a:t>
            </a:r>
            <a:r>
              <a:rPr lang="pl-PL" dirty="0" err="1"/>
              <a:t>Petridou</a:t>
            </a:r>
            <a:r>
              <a:rPr lang="pl-PL" dirty="0"/>
              <a:t>, E. H. Lee, E. A. </a:t>
            </a:r>
            <a:r>
              <a:rPr lang="pl-PL" dirty="0" err="1"/>
              <a:t>Roth</a:t>
            </a:r>
            <a:r>
              <a:rPr lang="pl-PL" dirty="0"/>
              <a:t>, N. R. </a:t>
            </a:r>
            <a:r>
              <a:rPr lang="pl-PL" dirty="0" err="1"/>
              <a:t>Vyavahare</a:t>
            </a:r>
            <a:r>
              <a:rPr lang="pl-PL" dirty="0"/>
              <a:t>, J. J. </a:t>
            </a:r>
            <a:r>
              <a:rPr lang="pl-PL" dirty="0" err="1"/>
              <a:t>Hickman</a:t>
            </a:r>
            <a:r>
              <a:rPr lang="pl-PL" dirty="0"/>
              <a:t>, T. </a:t>
            </a:r>
            <a:r>
              <a:rPr lang="pl-PL" dirty="0" err="1"/>
              <a:t>Boland</a:t>
            </a:r>
            <a:r>
              <a:rPr lang="pl-PL" dirty="0"/>
              <a:t>. “Construction of high-</a:t>
            </a:r>
            <a:r>
              <a:rPr lang="pl-PL" dirty="0" err="1"/>
              <a:t>density</a:t>
            </a:r>
            <a:r>
              <a:rPr lang="pl-PL" dirty="0"/>
              <a:t> </a:t>
            </a:r>
            <a:r>
              <a:rPr lang="pl-PL" dirty="0" err="1"/>
              <a:t>bacterial</a:t>
            </a:r>
            <a:r>
              <a:rPr lang="pl-PL" dirty="0"/>
              <a:t> colony </a:t>
            </a:r>
            <a:r>
              <a:rPr lang="pl-PL" dirty="0" err="1"/>
              <a:t>arrays</a:t>
            </a:r>
            <a:r>
              <a:rPr lang="pl-PL" dirty="0"/>
              <a:t> and </a:t>
            </a:r>
            <a:r>
              <a:rPr lang="pl-PL" dirty="0" err="1"/>
              <a:t>patterns</a:t>
            </a:r>
            <a:r>
              <a:rPr lang="pl-PL" dirty="0"/>
              <a:t> by the </a:t>
            </a:r>
            <a:r>
              <a:rPr lang="pl-PL" dirty="0" err="1"/>
              <a:t>ink-jet</a:t>
            </a:r>
            <a:r>
              <a:rPr lang="pl-PL" dirty="0"/>
              <a:t>”. </a:t>
            </a:r>
            <a:r>
              <a:rPr lang="pl-PL" dirty="0" err="1"/>
              <a:t>Biotechnol</a:t>
            </a:r>
            <a:r>
              <a:rPr lang="pl-PL" dirty="0"/>
              <a:t>. </a:t>
            </a:r>
            <a:r>
              <a:rPr lang="pl-PL" dirty="0" err="1"/>
              <a:t>Bioeng</a:t>
            </a:r>
            <a:r>
              <a:rPr lang="pl-PL" dirty="0"/>
              <a:t>. (2004) 85, 29-33.</a:t>
            </a:r>
            <a:br>
              <a:rPr lang="pl-PL" dirty="0"/>
            </a:br>
            <a:r>
              <a:rPr lang="pl-PL" dirty="0"/>
              <a:t>T. </a:t>
            </a:r>
            <a:r>
              <a:rPr lang="pl-PL" dirty="0" err="1"/>
              <a:t>Xu</a:t>
            </a:r>
            <a:r>
              <a:rPr lang="pl-PL" dirty="0"/>
              <a:t>, J. </a:t>
            </a:r>
            <a:r>
              <a:rPr lang="pl-PL" dirty="0" err="1"/>
              <a:t>Jin</a:t>
            </a:r>
            <a:r>
              <a:rPr lang="pl-PL" dirty="0"/>
              <a:t>, C. Gregory, J. J. </a:t>
            </a:r>
            <a:r>
              <a:rPr lang="pl-PL" dirty="0" err="1"/>
              <a:t>Hickman</a:t>
            </a:r>
            <a:r>
              <a:rPr lang="pl-PL" dirty="0"/>
              <a:t>, T. </a:t>
            </a:r>
            <a:r>
              <a:rPr lang="pl-PL" dirty="0" err="1"/>
              <a:t>Boland</a:t>
            </a:r>
            <a:r>
              <a:rPr lang="pl-PL" dirty="0"/>
              <a:t>. “</a:t>
            </a:r>
            <a:r>
              <a:rPr lang="pl-PL" dirty="0" err="1"/>
              <a:t>Inkjet</a:t>
            </a:r>
            <a:r>
              <a:rPr lang="pl-PL" dirty="0"/>
              <a:t> printing of </a:t>
            </a:r>
            <a:r>
              <a:rPr lang="pl-PL" dirty="0" err="1"/>
              <a:t>viable</a:t>
            </a:r>
            <a:r>
              <a:rPr lang="pl-PL" dirty="0"/>
              <a:t> </a:t>
            </a:r>
            <a:r>
              <a:rPr lang="pl-PL" dirty="0" err="1"/>
              <a:t>mammalian</a:t>
            </a:r>
            <a:r>
              <a:rPr lang="pl-PL" dirty="0"/>
              <a:t> </a:t>
            </a:r>
            <a:r>
              <a:rPr lang="pl-PL" dirty="0" err="1"/>
              <a:t>cells</a:t>
            </a:r>
            <a:r>
              <a:rPr lang="pl-PL" dirty="0"/>
              <a:t>”. </a:t>
            </a:r>
            <a:r>
              <a:rPr lang="pl-PL" dirty="0" err="1"/>
              <a:t>Biomaterials</a:t>
            </a:r>
            <a:r>
              <a:rPr lang="pl-PL" dirty="0"/>
              <a:t> (2005) 26, 93­99.</a:t>
            </a:r>
          </a:p>
          <a:p>
            <a:endParaRPr lang="pl-PL" dirty="0"/>
          </a:p>
        </p:txBody>
      </p:sp>
      <p:sp>
        <p:nvSpPr>
          <p:cNvPr id="4" name="Symbol zastępczy numeru slajdu 3"/>
          <p:cNvSpPr>
            <a:spLocks noGrp="1"/>
          </p:cNvSpPr>
          <p:nvPr>
            <p:ph type="sldNum" sz="quarter" idx="10"/>
          </p:nvPr>
        </p:nvSpPr>
        <p:spPr/>
        <p:txBody>
          <a:bodyPr/>
          <a:lstStyle/>
          <a:p>
            <a:fld id="{7AF3C827-C6EA-42E9-8F23-AD414867D00A}" type="slidenum">
              <a:rPr lang="pl-PL" smtClean="0"/>
              <a:t>16</a:t>
            </a:fld>
            <a:endParaRPr lang="pl-PL"/>
          </a:p>
        </p:txBody>
      </p:sp>
    </p:spTree>
    <p:extLst>
      <p:ext uri="{BB962C8B-B14F-4D97-AF65-F5344CB8AC3E}">
        <p14:creationId xmlns:p14="http://schemas.microsoft.com/office/powerpoint/2010/main" val="115923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dirty="0"/>
              <a:t>W ostatnim czasie technologia </a:t>
            </a:r>
            <a:r>
              <a:rPr lang="pl-PL" dirty="0" err="1"/>
              <a:t>biodrukowania</a:t>
            </a:r>
            <a:r>
              <a:rPr lang="pl-PL" dirty="0"/>
              <a:t> rozpowszechniła się na szeroką skalę, co utrzymuje nas w przekonaniu, że stanowi ona istotną dla rozwoju inżynierii biomedycznej metodę wytwarzania konstruktów przypominających natywne organy. Obecnie jesteśmy coraz bliżej opracowania pełnej procedury mającej na celu otrzymanie narządów gotowych do transplantacji, wykonanych z </a:t>
            </a:r>
            <a:r>
              <a:rPr lang="pl-PL" dirty="0" err="1"/>
              <a:t>pojedyńczych</a:t>
            </a:r>
            <a:r>
              <a:rPr lang="pl-PL" dirty="0"/>
              <a:t> komórek pobranych bezpośrednio od pacjenta.</a:t>
            </a:r>
          </a:p>
          <a:p>
            <a:endParaRPr lang="pl-PL" dirty="0"/>
          </a:p>
        </p:txBody>
      </p:sp>
      <p:sp>
        <p:nvSpPr>
          <p:cNvPr id="4" name="Symbol zastępczy numeru slajdu 3"/>
          <p:cNvSpPr>
            <a:spLocks noGrp="1"/>
          </p:cNvSpPr>
          <p:nvPr>
            <p:ph type="sldNum" sz="quarter" idx="10"/>
          </p:nvPr>
        </p:nvSpPr>
        <p:spPr/>
        <p:txBody>
          <a:bodyPr/>
          <a:lstStyle/>
          <a:p>
            <a:fld id="{7AF3C827-C6EA-42E9-8F23-AD414867D00A}" type="slidenum">
              <a:rPr lang="pl-PL" smtClean="0"/>
              <a:t>17</a:t>
            </a:fld>
            <a:endParaRPr lang="pl-PL"/>
          </a:p>
        </p:txBody>
      </p:sp>
    </p:spTree>
    <p:extLst>
      <p:ext uri="{BB962C8B-B14F-4D97-AF65-F5344CB8AC3E}">
        <p14:creationId xmlns:p14="http://schemas.microsoft.com/office/powerpoint/2010/main" val="1337881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Proces stosowany przez Japończyków bazuje na wykorzystaniu danych uzyskanych przy użyciu skanów wykonanych tomografem komputerowym, w celu wydrukowania implantów, które szybko zasymilują się z tkankami leczonej osoby. Wydrukowane organy składają się z pobranych od pacjenta komórek macierzystych – </a:t>
            </a:r>
            <a:r>
              <a:rPr lang="pl-PL" dirty="0" err="1"/>
              <a:t>protokomórek</a:t>
            </a:r>
            <a:r>
              <a:rPr lang="pl-PL" dirty="0"/>
              <a:t> zdolnych do rozwijania się w niemal każdej części ciała –  oraz z naśladującej strukturę narządów syntetycznej substancji podobnej do ludzkiego kolagenu.</a:t>
            </a:r>
          </a:p>
          <a:p>
            <a:r>
              <a:rPr lang="pl-PL" dirty="0"/>
              <a:t>Sztuczne białko wykorzystywane w procesie, zostało opracowane przez firmę </a:t>
            </a:r>
            <a:r>
              <a:rPr lang="pl-PL" dirty="0" err="1"/>
              <a:t>Fujifilm</a:t>
            </a:r>
            <a:r>
              <a:rPr lang="pl-PL" dirty="0"/>
              <a:t> w trakcie badań rozwojowych nad możliwościami wykorzystania kolagenu w filmach fotograficznych. Substancja mimo, iż nie jest pochodzenia zwierzęcego, to jednak jest z łatwością przyswajalna przez organizm i dodatkowo minimalizuje ryzyko infekcji, które towarzyszy tradycyjnym metodom transplantologii.</a:t>
            </a:r>
          </a:p>
          <a:p>
            <a:endParaRPr lang="pl-PL" dirty="0"/>
          </a:p>
        </p:txBody>
      </p:sp>
      <p:sp>
        <p:nvSpPr>
          <p:cNvPr id="4" name="Symbol zastępczy numeru slajdu 3"/>
          <p:cNvSpPr>
            <a:spLocks noGrp="1"/>
          </p:cNvSpPr>
          <p:nvPr>
            <p:ph type="sldNum" sz="quarter" idx="10"/>
          </p:nvPr>
        </p:nvSpPr>
        <p:spPr/>
        <p:txBody>
          <a:bodyPr/>
          <a:lstStyle/>
          <a:p>
            <a:fld id="{7AF3C827-C6EA-42E9-8F23-AD414867D00A}" type="slidenum">
              <a:rPr lang="pl-PL" smtClean="0"/>
              <a:t>18</a:t>
            </a:fld>
            <a:endParaRPr lang="pl-PL"/>
          </a:p>
        </p:txBody>
      </p:sp>
    </p:spTree>
    <p:extLst>
      <p:ext uri="{BB962C8B-B14F-4D97-AF65-F5344CB8AC3E}">
        <p14:creationId xmlns:p14="http://schemas.microsoft.com/office/powerpoint/2010/main" val="2652981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Głównym problemem procesu (trapiącym cały </a:t>
            </a:r>
            <a:r>
              <a:rPr lang="pl-PL" dirty="0" err="1"/>
              <a:t>bioprinting</a:t>
            </a:r>
            <a:r>
              <a:rPr lang="pl-PL" dirty="0"/>
              <a:t>) jest powstrzymanie zjawiska denaturacji cieplnej, polegającego na uszkadzaniu komórek i białek pod wpływem ciepła wytwarzanego przez </a:t>
            </a:r>
            <a:r>
              <a:rPr lang="pl-PL" dirty="0" err="1"/>
              <a:t>biodrukarkę</a:t>
            </a:r>
            <a:r>
              <a:rPr lang="pl-PL" dirty="0"/>
              <a:t>. Obecnie zespół profesora </a:t>
            </a:r>
            <a:r>
              <a:rPr lang="pl-PL" dirty="0" err="1"/>
              <a:t>Takato</a:t>
            </a:r>
            <a:r>
              <a:rPr lang="pl-PL" dirty="0"/>
              <a:t> skupia się na badaniach mających na celu wypracowanie najefektywniejszej metody rozwiązania tego problemu. Jeśli wszystko potoczy się zgodnie z planem naukowców, to do końca roku japońska </a:t>
            </a:r>
            <a:r>
              <a:rPr lang="pl-PL" dirty="0" err="1"/>
              <a:t>biodrukarka</a:t>
            </a:r>
            <a:r>
              <a:rPr lang="pl-PL" dirty="0"/>
              <a:t> 3D powinna otrzymać certyfikat japońskiego Urzędu Farmaceutyki i Urządzeń Medycznych, dopuszczający urządzenie do stosowania w leczeniu ludzi.</a:t>
            </a:r>
          </a:p>
          <a:p>
            <a:endParaRPr lang="pl-PL" dirty="0"/>
          </a:p>
        </p:txBody>
      </p:sp>
      <p:sp>
        <p:nvSpPr>
          <p:cNvPr id="4" name="Symbol zastępczy numeru slajdu 3"/>
          <p:cNvSpPr>
            <a:spLocks noGrp="1"/>
          </p:cNvSpPr>
          <p:nvPr>
            <p:ph type="sldNum" sz="quarter" idx="10"/>
          </p:nvPr>
        </p:nvSpPr>
        <p:spPr/>
        <p:txBody>
          <a:bodyPr/>
          <a:lstStyle/>
          <a:p>
            <a:fld id="{7AF3C827-C6EA-42E9-8F23-AD414867D00A}" type="slidenum">
              <a:rPr lang="pl-PL" smtClean="0"/>
              <a:t>19</a:t>
            </a:fld>
            <a:endParaRPr lang="pl-PL"/>
          </a:p>
        </p:txBody>
      </p:sp>
    </p:spTree>
    <p:extLst>
      <p:ext uri="{BB962C8B-B14F-4D97-AF65-F5344CB8AC3E}">
        <p14:creationId xmlns:p14="http://schemas.microsoft.com/office/powerpoint/2010/main" val="3364485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Najpopularniejszą metodą leczenia głębokich oparzeń, w których dochodzi do uszkodzenia naskórka, skóry właściwej i tkanki podskórnej, jest przeszczep skóry. Niestety wymaga to pobrania trzech warstw zdrowej skóry od dawcy, która jest rzadko dostępna.</a:t>
            </a:r>
          </a:p>
          <a:p>
            <a:endParaRPr lang="pl-PL" dirty="0"/>
          </a:p>
          <a:p>
            <a:r>
              <a:rPr lang="pl-PL" dirty="0"/>
              <a:t>W przeciwieństwie do dzisiejszych </a:t>
            </a:r>
            <a:r>
              <a:rPr lang="pl-PL" dirty="0" err="1"/>
              <a:t>biodrukarek</a:t>
            </a:r>
            <a:r>
              <a:rPr lang="pl-PL" dirty="0"/>
              <a:t>, technologia opracowana na Uniwersytecie w Toronto jest poręczna, tania i drukuje skórę w krótkim czasie.</a:t>
            </a:r>
          </a:p>
        </p:txBody>
      </p:sp>
      <p:sp>
        <p:nvSpPr>
          <p:cNvPr id="4" name="Symbol zastępczy numeru slajdu 3"/>
          <p:cNvSpPr>
            <a:spLocks noGrp="1"/>
          </p:cNvSpPr>
          <p:nvPr>
            <p:ph type="sldNum" sz="quarter" idx="10"/>
          </p:nvPr>
        </p:nvSpPr>
        <p:spPr/>
        <p:txBody>
          <a:bodyPr/>
          <a:lstStyle/>
          <a:p>
            <a:fld id="{7AF3C827-C6EA-42E9-8F23-AD414867D00A}" type="slidenum">
              <a:rPr lang="pl-PL" smtClean="0"/>
              <a:t>20</a:t>
            </a:fld>
            <a:endParaRPr lang="pl-PL"/>
          </a:p>
        </p:txBody>
      </p:sp>
    </p:spTree>
    <p:extLst>
      <p:ext uri="{BB962C8B-B14F-4D97-AF65-F5344CB8AC3E}">
        <p14:creationId xmlns:p14="http://schemas.microsoft.com/office/powerpoint/2010/main" val="218092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2</a:t>
            </a:fld>
            <a:endParaRPr lang="pl-PL"/>
          </a:p>
        </p:txBody>
      </p:sp>
    </p:spTree>
    <p:extLst>
      <p:ext uri="{BB962C8B-B14F-4D97-AF65-F5344CB8AC3E}">
        <p14:creationId xmlns:p14="http://schemas.microsoft.com/office/powerpoint/2010/main" val="2916975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21</a:t>
            </a:fld>
            <a:endParaRPr lang="pl-PL"/>
          </a:p>
        </p:txBody>
      </p:sp>
    </p:spTree>
    <p:extLst>
      <p:ext uri="{BB962C8B-B14F-4D97-AF65-F5344CB8AC3E}">
        <p14:creationId xmlns:p14="http://schemas.microsoft.com/office/powerpoint/2010/main" val="191309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22</a:t>
            </a:fld>
            <a:endParaRPr lang="pl-PL"/>
          </a:p>
        </p:txBody>
      </p:sp>
    </p:spTree>
    <p:extLst>
      <p:ext uri="{BB962C8B-B14F-4D97-AF65-F5344CB8AC3E}">
        <p14:creationId xmlns:p14="http://schemas.microsoft.com/office/powerpoint/2010/main" val="2439434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23</a:t>
            </a:fld>
            <a:endParaRPr lang="pl-PL"/>
          </a:p>
        </p:txBody>
      </p:sp>
    </p:spTree>
    <p:extLst>
      <p:ext uri="{BB962C8B-B14F-4D97-AF65-F5344CB8AC3E}">
        <p14:creationId xmlns:p14="http://schemas.microsoft.com/office/powerpoint/2010/main" val="111153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3</a:t>
            </a:fld>
            <a:endParaRPr lang="pl-PL"/>
          </a:p>
        </p:txBody>
      </p:sp>
    </p:spTree>
    <p:extLst>
      <p:ext uri="{BB962C8B-B14F-4D97-AF65-F5344CB8AC3E}">
        <p14:creationId xmlns:p14="http://schemas.microsoft.com/office/powerpoint/2010/main" val="735452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4</a:t>
            </a:fld>
            <a:endParaRPr lang="pl-PL"/>
          </a:p>
        </p:txBody>
      </p:sp>
    </p:spTree>
    <p:extLst>
      <p:ext uri="{BB962C8B-B14F-4D97-AF65-F5344CB8AC3E}">
        <p14:creationId xmlns:p14="http://schemas.microsoft.com/office/powerpoint/2010/main" val="182924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5</a:t>
            </a:fld>
            <a:endParaRPr lang="pl-PL"/>
          </a:p>
        </p:txBody>
      </p:sp>
    </p:spTree>
    <p:extLst>
      <p:ext uri="{BB962C8B-B14F-4D97-AF65-F5344CB8AC3E}">
        <p14:creationId xmlns:p14="http://schemas.microsoft.com/office/powerpoint/2010/main" val="3045220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 wykonaniu każdej warstwy platforma robocza jest opuszczana o wartość równą grubości nanoszonej warstwy w dół. W ten sposób – warstwa po warstwie - powstaje gotowy model fizyczny, umocniony w wybranych miejscach materiałem podporowym. Podpory po zakończonym procesie wytwarzania usuwa się. Usunięcie to może polegać albo na mechanicznym oderwaniu, albo za pomocą wypłukiwania przy użyciu myjki ciśnieniowej lub też za pomocą myjki ultradźwiękowej.</a:t>
            </a:r>
          </a:p>
          <a:p>
            <a:endParaRPr lang="pl-PL" dirty="0"/>
          </a:p>
        </p:txBody>
      </p:sp>
      <p:sp>
        <p:nvSpPr>
          <p:cNvPr id="4" name="Symbol zastępczy numeru slajdu 3"/>
          <p:cNvSpPr>
            <a:spLocks noGrp="1"/>
          </p:cNvSpPr>
          <p:nvPr>
            <p:ph type="sldNum" sz="quarter" idx="10"/>
          </p:nvPr>
        </p:nvSpPr>
        <p:spPr/>
        <p:txBody>
          <a:bodyPr/>
          <a:lstStyle/>
          <a:p>
            <a:fld id="{7AF3C827-C6EA-42E9-8F23-AD414867D00A}" type="slidenum">
              <a:rPr lang="pl-PL" smtClean="0"/>
              <a:t>6</a:t>
            </a:fld>
            <a:endParaRPr lang="pl-PL"/>
          </a:p>
        </p:txBody>
      </p:sp>
    </p:spTree>
    <p:extLst>
      <p:ext uri="{BB962C8B-B14F-4D97-AF65-F5344CB8AC3E}">
        <p14:creationId xmlns:p14="http://schemas.microsoft.com/office/powerpoint/2010/main" val="333307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Medycyna regeneracyjna to prawdopodobnie podstawowy</a:t>
            </a:r>
            <a:r>
              <a:rPr lang="pl-PL" baseline="0" dirty="0"/>
              <a:t> i przyszłościowy kierunek rozwoju medycyny. Zadaniem medycyny regeneracyjnej jest szeroko pojęte wspomaganie procesów gojenia i naprawy tkanek. Cel ten można osiągnąć poprzez:</a:t>
            </a:r>
          </a:p>
          <a:p>
            <a:pPr marL="228600" indent="-228600">
              <a:buAutoNum type="arabicPeriod"/>
            </a:pPr>
            <a:r>
              <a:rPr lang="pl-PL" baseline="0" dirty="0"/>
              <a:t>Pobudzenie organizmu, by sam naprawiał uszkodzone tkanki.</a:t>
            </a:r>
          </a:p>
          <a:p>
            <a:pPr marL="228600" indent="-228600">
              <a:buAutoNum type="arabicPeriod"/>
            </a:pPr>
            <a:r>
              <a:rPr lang="pl-PL" baseline="0" dirty="0"/>
              <a:t>Wszczepienie w narząd implantu, który pobudzi regenerację.</a:t>
            </a:r>
          </a:p>
          <a:p>
            <a:pPr marL="228600" indent="-228600">
              <a:buAutoNum type="arabicPeriod"/>
            </a:pPr>
            <a:r>
              <a:rPr lang="pl-PL" baseline="0" dirty="0"/>
              <a:t>Transplantację wyhodowanych w laboratorium tkanek do uszkodzonego organu.</a:t>
            </a:r>
          </a:p>
          <a:p>
            <a:pPr marL="0" indent="0">
              <a:buNone/>
            </a:pPr>
            <a:endParaRPr lang="pl-PL" baseline="0" dirty="0"/>
          </a:p>
          <a:p>
            <a:pPr marL="0" indent="0">
              <a:buNone/>
            </a:pPr>
            <a:r>
              <a:rPr lang="pl-PL" baseline="0" dirty="0"/>
              <a:t>Rozwój medycyny regeneracyjnej i poszukiwanie innowacyjnych produktów leczniczych jest odpowiedzią na problemy zdrowotne starzejącego się społeczeństwa oraz szukania nowych możliwości w leczeniu nowotworów.</a:t>
            </a:r>
          </a:p>
        </p:txBody>
      </p:sp>
      <p:sp>
        <p:nvSpPr>
          <p:cNvPr id="4" name="Symbol zastępczy numeru slajdu 3"/>
          <p:cNvSpPr>
            <a:spLocks noGrp="1"/>
          </p:cNvSpPr>
          <p:nvPr>
            <p:ph type="sldNum" sz="quarter" idx="10"/>
          </p:nvPr>
        </p:nvSpPr>
        <p:spPr/>
        <p:txBody>
          <a:bodyPr/>
          <a:lstStyle/>
          <a:p>
            <a:fld id="{7AF3C827-C6EA-42E9-8F23-AD414867D00A}" type="slidenum">
              <a:rPr lang="pl-PL" smtClean="0"/>
              <a:t>7</a:t>
            </a:fld>
            <a:endParaRPr lang="pl-PL"/>
          </a:p>
        </p:txBody>
      </p:sp>
    </p:spTree>
    <p:extLst>
      <p:ext uri="{BB962C8B-B14F-4D97-AF65-F5344CB8AC3E}">
        <p14:creationId xmlns:p14="http://schemas.microsoft.com/office/powerpoint/2010/main" val="380249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Termin inżynieria tkankowa narodził się w 1988 roku w trakcie spotkania amerykańskiej Narodowej Fundacji Nauki. W rozumieniu uczestników obejmował „zastosowanie podstaw i metod inżynierii oraz nauk biologicznych w celu zrozumienia zależności między strukturą a funkcją w prawidłowej, a także patologicznej tkance </a:t>
            </a:r>
            <a:r>
              <a:rPr lang="pl-PL" dirty="0" err="1"/>
              <a:t>ssaczej</a:t>
            </a:r>
            <a:r>
              <a:rPr lang="pl-PL" dirty="0"/>
              <a:t> oraz opracowanie biologicznych substytutów umożliwiających naprawę lub regenerację tkanki albo organu, a w efekcie – odzyskanie ich funkcjonalności”. </a:t>
            </a:r>
          </a:p>
        </p:txBody>
      </p:sp>
      <p:sp>
        <p:nvSpPr>
          <p:cNvPr id="4" name="Symbol zastępczy numeru slajdu 3"/>
          <p:cNvSpPr>
            <a:spLocks noGrp="1"/>
          </p:cNvSpPr>
          <p:nvPr>
            <p:ph type="sldNum" sz="quarter" idx="10"/>
          </p:nvPr>
        </p:nvSpPr>
        <p:spPr/>
        <p:txBody>
          <a:bodyPr/>
          <a:lstStyle/>
          <a:p>
            <a:fld id="{7AF3C827-C6EA-42E9-8F23-AD414867D00A}" type="slidenum">
              <a:rPr lang="pl-PL" smtClean="0"/>
              <a:t>8</a:t>
            </a:fld>
            <a:endParaRPr lang="pl-PL"/>
          </a:p>
        </p:txBody>
      </p:sp>
    </p:spTree>
    <p:extLst>
      <p:ext uri="{BB962C8B-B14F-4D97-AF65-F5344CB8AC3E}">
        <p14:creationId xmlns:p14="http://schemas.microsoft.com/office/powerpoint/2010/main" val="357138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AF3C827-C6EA-42E9-8F23-AD414867D00A}" type="slidenum">
              <a:rPr lang="pl-PL" smtClean="0"/>
              <a:t>9</a:t>
            </a:fld>
            <a:endParaRPr lang="pl-PL"/>
          </a:p>
        </p:txBody>
      </p:sp>
    </p:spTree>
    <p:extLst>
      <p:ext uri="{BB962C8B-B14F-4D97-AF65-F5344CB8AC3E}">
        <p14:creationId xmlns:p14="http://schemas.microsoft.com/office/powerpoint/2010/main" val="87384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FAEEC1F5-BD3C-400F-9DE2-1EC17E8ADD13}" type="datetimeFigureOut">
              <a:rPr lang="pl-PL" smtClean="0"/>
              <a:t>13.09.2022</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419258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FAEEC1F5-BD3C-400F-9DE2-1EC17E8ADD13}" type="datetimeFigureOut">
              <a:rPr lang="pl-PL" smtClean="0"/>
              <a:t>13.09.2022</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63526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FAEEC1F5-BD3C-400F-9DE2-1EC17E8ADD13}" type="datetimeFigureOut">
              <a:rPr lang="pl-PL" smtClean="0"/>
              <a:t>13.09.2022</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295785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FAEEC1F5-BD3C-400F-9DE2-1EC17E8ADD13}" type="datetimeFigureOut">
              <a:rPr lang="pl-PL" smtClean="0"/>
              <a:t>13.09.2022</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84363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FAEEC1F5-BD3C-400F-9DE2-1EC17E8ADD13}" type="datetimeFigureOut">
              <a:rPr lang="pl-PL" smtClean="0"/>
              <a:t>13.09.2022</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1321580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38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72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FAEEC1F5-BD3C-400F-9DE2-1EC17E8ADD13}" type="datetimeFigureOut">
              <a:rPr lang="pl-PL" smtClean="0"/>
              <a:t>13.09.2022</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990166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FAEEC1F5-BD3C-400F-9DE2-1EC17E8ADD13}" type="datetimeFigureOut">
              <a:rPr lang="pl-PL" smtClean="0"/>
              <a:t>13.09.2022</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672832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FAEEC1F5-BD3C-400F-9DE2-1EC17E8ADD13}" type="datetimeFigureOut">
              <a:rPr lang="pl-PL" smtClean="0"/>
              <a:t>13.09.2022</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54402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FAEEC1F5-BD3C-400F-9DE2-1EC17E8ADD13}" type="datetimeFigureOut">
              <a:rPr lang="pl-PL" smtClean="0"/>
              <a:t>13.09.2022</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208605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FAEEC1F5-BD3C-400F-9DE2-1EC17E8ADD13}" type="datetimeFigureOut">
              <a:rPr lang="pl-PL" smtClean="0"/>
              <a:t>13.09.2022</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230137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FAEEC1F5-BD3C-400F-9DE2-1EC17E8ADD13}" type="datetimeFigureOut">
              <a:rPr lang="pl-PL" smtClean="0"/>
              <a:t>13.09.2022</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56C4A4B7-B5FA-44C8-98CE-B3A72F57F7E8}" type="slidenum">
              <a:rPr lang="pl-PL" smtClean="0"/>
              <a:t>‹#›</a:t>
            </a:fld>
            <a:endParaRPr lang="pl-PL"/>
          </a:p>
        </p:txBody>
      </p:sp>
    </p:spTree>
    <p:extLst>
      <p:ext uri="{BB962C8B-B14F-4D97-AF65-F5344CB8AC3E}">
        <p14:creationId xmlns:p14="http://schemas.microsoft.com/office/powerpoint/2010/main" val="286078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EC1F5-BD3C-400F-9DE2-1EC17E8ADD13}" type="datetimeFigureOut">
              <a:rPr lang="pl-PL" smtClean="0"/>
              <a:t>13.09.2022</a:t>
            </a:fld>
            <a:endParaRPr lang="pl-PL"/>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4A4B7-B5FA-44C8-98CE-B3A72F57F7E8}" type="slidenum">
              <a:rPr lang="pl-PL" smtClean="0"/>
              <a:t>‹#›</a:t>
            </a:fld>
            <a:endParaRPr lang="pl-PL"/>
          </a:p>
        </p:txBody>
      </p:sp>
    </p:spTree>
    <p:extLst>
      <p:ext uri="{BB962C8B-B14F-4D97-AF65-F5344CB8AC3E}">
        <p14:creationId xmlns:p14="http://schemas.microsoft.com/office/powerpoint/2010/main" val="1540283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2.jpeg"/><Relationship Id="rId4" Type="http://schemas.openxmlformats.org/officeDocument/2006/relationships/image" Target="../media/image21.jpg"/><Relationship Id="rId9"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www.instructables.com/id/DIY-BioPrinter/"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3106258"/>
            <a:ext cx="9144000" cy="1072197"/>
          </a:xfrm>
        </p:spPr>
        <p:txBody>
          <a:bodyPr>
            <a:noAutofit/>
          </a:bodyPr>
          <a:lstStyle/>
          <a:p>
            <a:r>
              <a:rPr lang="pl-PL" sz="8000" b="1" dirty="0">
                <a:solidFill>
                  <a:schemeClr val="accent1">
                    <a:lumMod val="75000"/>
                  </a:schemeClr>
                </a:solidFill>
              </a:rPr>
              <a:t>BIODRUKARKI  3D</a:t>
            </a:r>
            <a:br>
              <a:rPr lang="pl-PL" sz="8000" b="1" dirty="0">
                <a:solidFill>
                  <a:schemeClr val="accent1">
                    <a:lumMod val="75000"/>
                  </a:schemeClr>
                </a:solidFill>
              </a:rPr>
            </a:br>
            <a:r>
              <a:rPr lang="pl-PL" sz="8000" b="1" dirty="0">
                <a:solidFill>
                  <a:schemeClr val="accent1">
                    <a:lumMod val="75000"/>
                  </a:schemeClr>
                </a:solidFill>
              </a:rPr>
              <a:t>A  MEDYCYNA</a:t>
            </a:r>
          </a:p>
        </p:txBody>
      </p:sp>
      <p:sp>
        <p:nvSpPr>
          <p:cNvPr id="3" name="Podtytuł 2"/>
          <p:cNvSpPr>
            <a:spLocks noGrp="1"/>
          </p:cNvSpPr>
          <p:nvPr>
            <p:ph type="subTitle" idx="1"/>
          </p:nvPr>
        </p:nvSpPr>
        <p:spPr>
          <a:xfrm>
            <a:off x="1524000" y="5868786"/>
            <a:ext cx="9144000" cy="581892"/>
          </a:xfrm>
        </p:spPr>
        <p:txBody>
          <a:bodyPr>
            <a:normAutofit/>
          </a:bodyPr>
          <a:lstStyle/>
          <a:p>
            <a:r>
              <a:rPr lang="pl-PL" sz="3200" dirty="0">
                <a:solidFill>
                  <a:schemeClr val="accent5">
                    <a:lumMod val="75000"/>
                  </a:schemeClr>
                </a:solidFill>
              </a:rPr>
              <a:t>&lt;------------ Dr n. med.  Krzysztof  Pietruczuk ------------&gt;</a:t>
            </a:r>
          </a:p>
        </p:txBody>
      </p:sp>
    </p:spTree>
    <p:extLst>
      <p:ext uri="{BB962C8B-B14F-4D97-AF65-F5344CB8AC3E}">
        <p14:creationId xmlns:p14="http://schemas.microsoft.com/office/powerpoint/2010/main" val="62485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4" name="pole tekstowe 3"/>
          <p:cNvSpPr txBox="1"/>
          <p:nvPr/>
        </p:nvSpPr>
        <p:spPr>
          <a:xfrm>
            <a:off x="3077620" y="380745"/>
            <a:ext cx="8904169" cy="461665"/>
          </a:xfrm>
          <a:prstGeom prst="rect">
            <a:avLst/>
          </a:prstGeom>
          <a:noFill/>
        </p:spPr>
        <p:txBody>
          <a:bodyPr wrap="none" rtlCol="0">
            <a:spAutoFit/>
          </a:bodyPr>
          <a:lstStyle/>
          <a:p>
            <a:r>
              <a:rPr lang="pl-PL" sz="2400" dirty="0"/>
              <a:t>Jak uzyskać </a:t>
            </a:r>
            <a:r>
              <a:rPr lang="pl-PL" sz="2400" dirty="0" err="1"/>
              <a:t>mezenchymalne</a:t>
            </a:r>
            <a:r>
              <a:rPr lang="pl-PL" sz="2400" dirty="0"/>
              <a:t> komórki macierzyste z tkanki tłuszczowej?</a:t>
            </a:r>
          </a:p>
        </p:txBody>
      </p:sp>
      <p:sp>
        <p:nvSpPr>
          <p:cNvPr id="5" name="Prostokąt 4"/>
          <p:cNvSpPr/>
          <p:nvPr/>
        </p:nvSpPr>
        <p:spPr>
          <a:xfrm>
            <a:off x="358015" y="1502688"/>
            <a:ext cx="11737571" cy="5355312"/>
          </a:xfrm>
          <a:prstGeom prst="rect">
            <a:avLst/>
          </a:prstGeom>
        </p:spPr>
        <p:txBody>
          <a:bodyPr wrap="square">
            <a:spAutoFit/>
          </a:bodyPr>
          <a:lstStyle/>
          <a:p>
            <a:pPr algn="just">
              <a:lnSpc>
                <a:spcPct val="150000"/>
              </a:lnSpc>
              <a:spcAft>
                <a:spcPts val="0"/>
              </a:spcAft>
            </a:pPr>
            <a:r>
              <a:rPr lang="en-CA" sz="2000" b="1" i="1" dirty="0">
                <a:latin typeface="Calibri" panose="020F0502020204030204" pitchFamily="34" charset="0"/>
                <a:ea typeface="Calibri" panose="020F0502020204030204" pitchFamily="34" charset="0"/>
                <a:cs typeface="Times New Roman" panose="02020603050405020304" pitchFamily="18" charset="0"/>
              </a:rPr>
              <a:t>Isolation mesenchymal stem cells from fat tissue </a:t>
            </a:r>
            <a:r>
              <a:rPr lang="en-CA" sz="2000" i="1" dirty="0">
                <a:latin typeface="Calibri" panose="020F0502020204030204" pitchFamily="34" charset="0"/>
                <a:ea typeface="Calibri" panose="020F0502020204030204" pitchFamily="34" charset="0"/>
                <a:cs typeface="Times New Roman" panose="02020603050405020304" pitchFamily="18" charset="0"/>
              </a:rPr>
              <a:t>(5 x 10</a:t>
            </a:r>
            <a:r>
              <a:rPr lang="en-CA" sz="2000" i="1" baseline="30000" dirty="0">
                <a:latin typeface="Calibri" panose="020F0502020204030204" pitchFamily="34" charset="0"/>
                <a:ea typeface="Calibri" panose="020F0502020204030204" pitchFamily="34" charset="0"/>
                <a:cs typeface="Times New Roman" panose="02020603050405020304" pitchFamily="18" charset="0"/>
              </a:rPr>
              <a:t>3</a:t>
            </a:r>
            <a:r>
              <a:rPr lang="en-CA" sz="2000" i="1" dirty="0">
                <a:latin typeface="Calibri" panose="020F0502020204030204" pitchFamily="34" charset="0"/>
                <a:ea typeface="Calibri" panose="020F0502020204030204" pitchFamily="34" charset="0"/>
                <a:cs typeface="Times New Roman" panose="02020603050405020304" pitchFamily="18" charset="0"/>
              </a:rPr>
              <a:t>cells/g)</a:t>
            </a:r>
            <a:endParaRPr lang="pl-PL"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rabicPeriod"/>
            </a:pPr>
            <a:r>
              <a:rPr lang="pl-PL" sz="1600" dirty="0" err="1">
                <a:latin typeface="Calibri" panose="020F0502020204030204" pitchFamily="34" charset="0"/>
                <a:ea typeface="Calibri" panose="020F0502020204030204" pitchFamily="34" charset="0"/>
                <a:cs typeface="Times New Roman" panose="02020603050405020304" pitchFamily="18" charset="0"/>
              </a:rPr>
              <a:t>Obtaining</a:t>
            </a:r>
            <a:r>
              <a:rPr lang="pl-PL" sz="1600" dirty="0">
                <a:latin typeface="Calibri" panose="020F0502020204030204" pitchFamily="34" charset="0"/>
                <a:ea typeface="Calibri" panose="020F0502020204030204" pitchFamily="34" charset="0"/>
                <a:cs typeface="Times New Roman" panose="02020603050405020304" pitchFamily="18" charset="0"/>
              </a:rPr>
              <a:t> a </a:t>
            </a:r>
            <a:r>
              <a:rPr lang="pl-PL" sz="1600" dirty="0" err="1">
                <a:latin typeface="Calibri" panose="020F0502020204030204" pitchFamily="34" charset="0"/>
                <a:ea typeface="Calibri" panose="020F0502020204030204" pitchFamily="34" charset="0"/>
                <a:cs typeface="Times New Roman" panose="02020603050405020304" pitchFamily="18" charset="0"/>
              </a:rPr>
              <a:t>portion</a:t>
            </a:r>
            <a:r>
              <a:rPr lang="pl-PL" sz="1600" dirty="0">
                <a:latin typeface="Calibri" panose="020F0502020204030204" pitchFamily="34" charset="0"/>
                <a:ea typeface="Calibri" panose="020F0502020204030204" pitchFamily="34" charset="0"/>
                <a:cs typeface="Times New Roman" panose="02020603050405020304" pitchFamily="18" charset="0"/>
              </a:rPr>
              <a:t> of </a:t>
            </a:r>
            <a:r>
              <a:rPr lang="pl-PL" sz="1600" dirty="0" err="1">
                <a:latin typeface="Calibri" panose="020F0502020204030204" pitchFamily="34" charset="0"/>
                <a:ea typeface="Calibri" panose="020F0502020204030204" pitchFamily="34" charset="0"/>
                <a:cs typeface="Times New Roman" panose="02020603050405020304" pitchFamily="18" charset="0"/>
              </a:rPr>
              <a:t>adipose</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tissue</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after</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surgical</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resection</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liposuction</a:t>
            </a:r>
            <a:r>
              <a:rPr lang="pl-PL" sz="1600" dirty="0">
                <a:latin typeface="Calibri" panose="020F0502020204030204" pitchFamily="34" charset="0"/>
                <a:ea typeface="Calibri" panose="020F0502020204030204" pitchFamily="34" charset="0"/>
                <a:cs typeface="Times New Roman" panose="02020603050405020304" pitchFamily="18" charset="0"/>
              </a:rPr>
              <a:t> with </a:t>
            </a:r>
            <a:r>
              <a:rPr lang="pl-PL" sz="1600" dirty="0" err="1">
                <a:latin typeface="Calibri" panose="020F0502020204030204" pitchFamily="34" charset="0"/>
                <a:ea typeface="Calibri" panose="020F0502020204030204" pitchFamily="34" charset="0"/>
                <a:cs typeface="Times New Roman" panose="02020603050405020304" pitchFamily="18" charset="0"/>
              </a:rPr>
              <a:t>using</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ultrasounds</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or</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liposuction</a:t>
            </a:r>
            <a:r>
              <a:rPr lang="pl-PL" sz="1600" dirty="0">
                <a:latin typeface="Calibri" panose="020F0502020204030204" pitchFamily="34" charset="0"/>
                <a:ea typeface="Calibri" panose="020F0502020204030204" pitchFamily="34" charset="0"/>
                <a:cs typeface="Times New Roman" panose="02020603050405020304" pitchFamily="18" charset="0"/>
              </a:rPr>
              <a:t> with a </a:t>
            </a:r>
            <a:r>
              <a:rPr lang="pl-PL" sz="1600" dirty="0" err="1">
                <a:latin typeface="Calibri" panose="020F0502020204030204" pitchFamily="34" charset="0"/>
                <a:ea typeface="Calibri" panose="020F0502020204030204" pitchFamily="34" charset="0"/>
                <a:cs typeface="Times New Roman" panose="02020603050405020304" pitchFamily="18" charset="0"/>
              </a:rPr>
              <a:t>prior</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injection</a:t>
            </a:r>
            <a:r>
              <a:rPr lang="pl-PL" sz="1600" dirty="0">
                <a:latin typeface="Calibri" panose="020F0502020204030204" pitchFamily="34" charset="0"/>
                <a:ea typeface="Calibri" panose="020F0502020204030204" pitchFamily="34" charset="0"/>
                <a:cs typeface="Times New Roman" panose="02020603050405020304" pitchFamily="18" charset="0"/>
              </a:rPr>
              <a:t> of the </a:t>
            </a:r>
            <a:r>
              <a:rPr lang="pl-PL" sz="1600" dirty="0" err="1">
                <a:latin typeface="Calibri" panose="020F0502020204030204" pitchFamily="34" charset="0"/>
                <a:ea typeface="Calibri" panose="020F0502020204030204" pitchFamily="34" charset="0"/>
                <a:cs typeface="Times New Roman" panose="02020603050405020304" pitchFamily="18" charset="0"/>
              </a:rPr>
              <a:t>liquid</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breaking</a:t>
            </a:r>
            <a:r>
              <a:rPr lang="pl-PL" sz="1600" dirty="0">
                <a:latin typeface="Calibri" panose="020F0502020204030204" pitchFamily="34" charset="0"/>
                <a:ea typeface="Calibri" panose="020F0502020204030204" pitchFamily="34" charset="0"/>
                <a:cs typeface="Times New Roman" panose="02020603050405020304" pitchFamily="18" charset="0"/>
              </a:rPr>
              <a:t> the </a:t>
            </a:r>
            <a:r>
              <a:rPr lang="pl-PL" sz="1600" dirty="0" err="1">
                <a:latin typeface="Calibri" panose="020F0502020204030204" pitchFamily="34" charset="0"/>
                <a:ea typeface="Calibri" panose="020F0502020204030204" pitchFamily="34" charset="0"/>
                <a:cs typeface="Times New Roman" panose="02020603050405020304" pitchFamily="18" charset="0"/>
              </a:rPr>
              <a:t>fat</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cells</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en-CA" sz="1600" dirty="0">
                <a:latin typeface="Calibri" panose="020F0502020204030204" pitchFamily="34" charset="0"/>
                <a:ea typeface="Calibri" panose="020F0502020204030204" pitchFamily="34" charset="0"/>
                <a:cs typeface="Times New Roman" panose="02020603050405020304" pitchFamily="18" charset="0"/>
              </a:rPr>
              <a:t>Collect this tissue into sterile tube containing PBS with 20 mg/ml human serum albumin.</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rabicPeriod"/>
            </a:pPr>
            <a:r>
              <a:rPr lang="en-CA" sz="1600" dirty="0">
                <a:latin typeface="Calibri" panose="020F0502020204030204" pitchFamily="34" charset="0"/>
                <a:ea typeface="Calibri" panose="020F0502020204030204" pitchFamily="34" charset="0"/>
                <a:cs typeface="Times New Roman" panose="02020603050405020304" pitchFamily="18" charset="0"/>
              </a:rPr>
              <a:t>Wash extensively with PBS.</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rabicPeriod"/>
            </a:pPr>
            <a:r>
              <a:rPr lang="en-CA" sz="1600" dirty="0">
                <a:latin typeface="Calibri" panose="020F0502020204030204" pitchFamily="34" charset="0"/>
                <a:ea typeface="Calibri" panose="020F0502020204030204" pitchFamily="34" charset="0"/>
                <a:cs typeface="Times New Roman" panose="02020603050405020304" pitchFamily="18" charset="0"/>
              </a:rPr>
              <a:t>Digest with 0,1% (w/v) collagenase I for 30 minutes at </a:t>
            </a:r>
            <a:r>
              <a:rPr lang="pl-PL" sz="1600" dirty="0">
                <a:latin typeface="Calibri" panose="020F0502020204030204" pitchFamily="34" charset="0"/>
                <a:ea typeface="Calibri" panose="020F0502020204030204" pitchFamily="34" charset="0"/>
                <a:cs typeface="Times New Roman" panose="02020603050405020304" pitchFamily="18" charset="0"/>
              </a:rPr>
              <a:t>37ᴼC.</a:t>
            </a:r>
          </a:p>
          <a:p>
            <a:pPr marL="342900" lvl="0" indent="-342900" algn="just">
              <a:lnSpc>
                <a:spcPct val="150000"/>
              </a:lnSpc>
              <a:spcAft>
                <a:spcPts val="0"/>
              </a:spcAft>
              <a:buFont typeface="+mj-lt"/>
              <a:buAutoNum type="arabicPeriod"/>
            </a:pPr>
            <a:r>
              <a:rPr lang="en-CA" sz="1600" dirty="0">
                <a:latin typeface="Calibri" panose="020F0502020204030204" pitchFamily="34" charset="0"/>
                <a:ea typeface="Calibri" panose="020F0502020204030204" pitchFamily="34" charset="0"/>
                <a:cs typeface="Times New Roman" panose="02020603050405020304" pitchFamily="18" charset="0"/>
              </a:rPr>
              <a:t>Suspend with DMEM contain 10% FBS, </a:t>
            </a:r>
            <a:r>
              <a:rPr lang="pl-PL" sz="1600" dirty="0" err="1">
                <a:latin typeface="Calibri" panose="020F0502020204030204" pitchFamily="34" charset="0"/>
                <a:ea typeface="Calibri" panose="020F0502020204030204" pitchFamily="34" charset="0"/>
                <a:cs typeface="Times New Roman" panose="02020603050405020304" pitchFamily="18" charset="0"/>
              </a:rPr>
              <a:t>penicillin</a:t>
            </a:r>
            <a:r>
              <a:rPr lang="pl-PL" sz="1600" dirty="0">
                <a:latin typeface="Calibri" panose="020F0502020204030204" pitchFamily="34" charset="0"/>
                <a:ea typeface="Calibri" panose="020F0502020204030204" pitchFamily="34" charset="0"/>
                <a:cs typeface="Times New Roman" panose="02020603050405020304" pitchFamily="18" charset="0"/>
              </a:rPr>
              <a:t> 100 µg/ml, </a:t>
            </a:r>
            <a:r>
              <a:rPr lang="pl-PL" sz="1600" dirty="0" err="1">
                <a:latin typeface="Calibri" panose="020F0502020204030204" pitchFamily="34" charset="0"/>
                <a:ea typeface="Calibri" panose="020F0502020204030204" pitchFamily="34" charset="0"/>
                <a:cs typeface="Times New Roman" panose="02020603050405020304" pitchFamily="18" charset="0"/>
              </a:rPr>
              <a:t>streptomycin</a:t>
            </a:r>
            <a:r>
              <a:rPr lang="pl-PL" sz="1600" dirty="0">
                <a:latin typeface="Calibri" panose="020F0502020204030204" pitchFamily="34" charset="0"/>
                <a:ea typeface="Calibri" panose="020F0502020204030204" pitchFamily="34" charset="0"/>
                <a:cs typeface="Times New Roman" panose="02020603050405020304" pitchFamily="18" charset="0"/>
              </a:rPr>
              <a:t> 10 µg/ml and 0,1% (v/v) </a:t>
            </a:r>
            <a:r>
              <a:rPr lang="pl-PL" sz="1600" dirty="0" err="1">
                <a:latin typeface="Calibri" panose="020F0502020204030204" pitchFamily="34" charset="0"/>
                <a:ea typeface="Calibri" panose="020F0502020204030204" pitchFamily="34" charset="0"/>
                <a:cs typeface="Times New Roman" panose="02020603050405020304" pitchFamily="18" charset="0"/>
              </a:rPr>
              <a:t>fungizone</a:t>
            </a:r>
            <a:r>
              <a:rPr lang="pl-PL" sz="1600"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50000"/>
              </a:lnSpc>
              <a:spcAft>
                <a:spcPts val="0"/>
              </a:spcAft>
              <a:buFont typeface="+mj-lt"/>
              <a:buAutoNum type="arabicPeriod"/>
            </a:pPr>
            <a:r>
              <a:rPr lang="en-CA" sz="1600" dirty="0">
                <a:latin typeface="Calibri" panose="020F0502020204030204" pitchFamily="34" charset="0"/>
                <a:ea typeface="Calibri" panose="020F0502020204030204" pitchFamily="34" charset="0"/>
                <a:cs typeface="Times New Roman" panose="02020603050405020304" pitchFamily="18" charset="0"/>
              </a:rPr>
              <a:t>Centrifuge at 2500 rpm for 10 minutes in order to obtain a high density stromal vascular fraction.</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rabicPeriod"/>
            </a:pPr>
            <a:r>
              <a:rPr lang="en-CA" sz="1600" dirty="0">
                <a:latin typeface="Calibri" panose="020F0502020204030204" pitchFamily="34" charset="0"/>
                <a:ea typeface="Calibri" panose="020F0502020204030204" pitchFamily="34" charset="0"/>
                <a:cs typeface="Times New Roman" panose="02020603050405020304" pitchFamily="18" charset="0"/>
              </a:rPr>
              <a:t>Lyse blood cells by </a:t>
            </a:r>
            <a:r>
              <a:rPr lang="en-CA" sz="1600" dirty="0" err="1">
                <a:latin typeface="Calibri" panose="020F0502020204030204" pitchFamily="34" charset="0"/>
                <a:ea typeface="Calibri" panose="020F0502020204030204" pitchFamily="34" charset="0"/>
                <a:cs typeface="Times New Roman" panose="02020603050405020304" pitchFamily="18" charset="0"/>
              </a:rPr>
              <a:t>resuspending</a:t>
            </a:r>
            <a:r>
              <a:rPr lang="en-CA" sz="1600" dirty="0">
                <a:latin typeface="Calibri" panose="020F0502020204030204" pitchFamily="34" charset="0"/>
                <a:ea typeface="Calibri" panose="020F0502020204030204" pitchFamily="34" charset="0"/>
                <a:cs typeface="Times New Roman" panose="02020603050405020304" pitchFamily="18" charset="0"/>
              </a:rPr>
              <a:t> the pellet in 160mM NH</a:t>
            </a:r>
            <a:r>
              <a:rPr lang="en-CA" sz="1600" baseline="-25000" dirty="0">
                <a:latin typeface="Calibri" panose="020F0502020204030204" pitchFamily="34" charset="0"/>
                <a:ea typeface="Calibri" panose="020F0502020204030204" pitchFamily="34" charset="0"/>
                <a:cs typeface="Times New Roman" panose="02020603050405020304" pitchFamily="18" charset="0"/>
              </a:rPr>
              <a:t>4</a:t>
            </a:r>
            <a:r>
              <a:rPr lang="en-CA" sz="1600" dirty="0">
                <a:latin typeface="Calibri" panose="020F0502020204030204" pitchFamily="34" charset="0"/>
                <a:ea typeface="Calibri" panose="020F0502020204030204" pitchFamily="34" charset="0"/>
                <a:cs typeface="Times New Roman" panose="02020603050405020304" pitchFamily="18" charset="0"/>
              </a:rPr>
              <a:t>Cl for 10 minutes at room temperature.</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rabicPeriod"/>
            </a:pPr>
            <a:r>
              <a:rPr lang="en-CA" sz="1600" dirty="0">
                <a:latin typeface="Calibri" panose="020F0502020204030204" pitchFamily="34" charset="0"/>
                <a:ea typeface="Calibri" panose="020F0502020204030204" pitchFamily="34" charset="0"/>
                <a:cs typeface="Times New Roman" panose="02020603050405020304" pitchFamily="18" charset="0"/>
              </a:rPr>
              <a:t>After suspend in DMEM contain 10% FBS, </a:t>
            </a:r>
            <a:r>
              <a:rPr lang="pl-PL" sz="1600" dirty="0" err="1">
                <a:latin typeface="Calibri" panose="020F0502020204030204" pitchFamily="34" charset="0"/>
                <a:ea typeface="Calibri" panose="020F0502020204030204" pitchFamily="34" charset="0"/>
                <a:cs typeface="Times New Roman" panose="02020603050405020304" pitchFamily="18" charset="0"/>
              </a:rPr>
              <a:t>penicillin</a:t>
            </a:r>
            <a:r>
              <a:rPr lang="pl-PL" sz="1600" dirty="0">
                <a:latin typeface="Calibri" panose="020F0502020204030204" pitchFamily="34" charset="0"/>
                <a:ea typeface="Calibri" panose="020F0502020204030204" pitchFamily="34" charset="0"/>
                <a:cs typeface="Times New Roman" panose="02020603050405020304" pitchFamily="18" charset="0"/>
              </a:rPr>
              <a:t> 100 µg/ml, </a:t>
            </a:r>
            <a:r>
              <a:rPr lang="pl-PL" sz="1600" dirty="0" err="1">
                <a:latin typeface="Calibri" panose="020F0502020204030204" pitchFamily="34" charset="0"/>
                <a:ea typeface="Calibri" panose="020F0502020204030204" pitchFamily="34" charset="0"/>
                <a:cs typeface="Times New Roman" panose="02020603050405020304" pitchFamily="18" charset="0"/>
              </a:rPr>
              <a:t>streptomycin</a:t>
            </a:r>
            <a:r>
              <a:rPr lang="pl-PL" sz="1600" dirty="0">
                <a:latin typeface="Calibri" panose="020F0502020204030204" pitchFamily="34" charset="0"/>
                <a:ea typeface="Calibri" panose="020F0502020204030204" pitchFamily="34" charset="0"/>
                <a:cs typeface="Times New Roman" panose="02020603050405020304" pitchFamily="18" charset="0"/>
              </a:rPr>
              <a:t> 10 µg/ml and 0,1% (v/v) </a:t>
            </a:r>
            <a:r>
              <a:rPr lang="pl-PL" sz="1600" dirty="0" err="1">
                <a:latin typeface="Calibri" panose="020F0502020204030204" pitchFamily="34" charset="0"/>
                <a:ea typeface="Calibri" panose="020F0502020204030204" pitchFamily="34" charset="0"/>
                <a:cs typeface="Times New Roman" panose="02020603050405020304" pitchFamily="18" charset="0"/>
              </a:rPr>
              <a:t>fungizone</a:t>
            </a:r>
            <a:r>
              <a:rPr lang="pl-PL" sz="1600" dirty="0">
                <a:latin typeface="Calibri" panose="020F0502020204030204" pitchFamily="34" charset="0"/>
                <a:ea typeface="Calibri" panose="020F0502020204030204" pitchFamily="34" charset="0"/>
                <a:cs typeface="Times New Roman" panose="02020603050405020304" pitchFamily="18" charset="0"/>
              </a:rPr>
              <a:t> and </a:t>
            </a:r>
            <a:r>
              <a:rPr lang="pl-PL" sz="1600" dirty="0" err="1">
                <a:latin typeface="Calibri" panose="020F0502020204030204" pitchFamily="34" charset="0"/>
                <a:ea typeface="Calibri" panose="020F0502020204030204" pitchFamily="34" charset="0"/>
                <a:cs typeface="Times New Roman" panose="02020603050405020304" pitchFamily="18" charset="0"/>
              </a:rPr>
              <a:t>centrifuge</a:t>
            </a:r>
            <a:r>
              <a:rPr lang="pl-PL" sz="1600"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50000"/>
              </a:lnSpc>
              <a:spcAft>
                <a:spcPts val="0"/>
              </a:spcAft>
              <a:buFont typeface="+mj-lt"/>
              <a:buAutoNum type="arabicPeriod"/>
            </a:pPr>
            <a:r>
              <a:rPr lang="en-CA" sz="1600" dirty="0">
                <a:latin typeface="Calibri" panose="020F0502020204030204" pitchFamily="34" charset="0"/>
                <a:ea typeface="Calibri" panose="020F0502020204030204" pitchFamily="34" charset="0"/>
                <a:cs typeface="Times New Roman" panose="02020603050405020304" pitchFamily="18" charset="0"/>
              </a:rPr>
              <a:t>Filter through a nylon mesh of 100</a:t>
            </a:r>
            <a:r>
              <a:rPr lang="pl-PL" sz="1600" dirty="0">
                <a:latin typeface="Calibri" panose="020F0502020204030204" pitchFamily="34" charset="0"/>
                <a:ea typeface="Calibri" panose="020F0502020204030204" pitchFamily="34" charset="0"/>
                <a:cs typeface="Times New Roman" panose="02020603050405020304" pitchFamily="18" charset="0"/>
              </a:rPr>
              <a:t>µm to </a:t>
            </a:r>
            <a:r>
              <a:rPr lang="pl-PL" sz="1600" dirty="0" err="1">
                <a:latin typeface="Calibri" panose="020F0502020204030204" pitchFamily="34" charset="0"/>
                <a:ea typeface="Calibri" panose="020F0502020204030204" pitchFamily="34" charset="0"/>
                <a:cs typeface="Times New Roman" panose="02020603050405020304" pitchFamily="18" charset="0"/>
              </a:rPr>
              <a:t>eliminate</a:t>
            </a:r>
            <a:r>
              <a:rPr lang="pl-PL" sz="1600" dirty="0">
                <a:latin typeface="Calibri" panose="020F0502020204030204" pitchFamily="34" charset="0"/>
                <a:ea typeface="Calibri" panose="020F0502020204030204" pitchFamily="34" charset="0"/>
                <a:cs typeface="Times New Roman" panose="02020603050405020304" pitchFamily="18" charset="0"/>
              </a:rPr>
              <a:t> the </a:t>
            </a:r>
            <a:r>
              <a:rPr lang="pl-PL" sz="1600" dirty="0" err="1">
                <a:latin typeface="Calibri" panose="020F0502020204030204" pitchFamily="34" charset="0"/>
                <a:ea typeface="Calibri" panose="020F0502020204030204" pitchFamily="34" charset="0"/>
                <a:cs typeface="Times New Roman" panose="02020603050405020304" pitchFamily="18" charset="0"/>
              </a:rPr>
              <a:t>cellular</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debris</a:t>
            </a:r>
            <a:r>
              <a:rPr lang="pl-PL" sz="1600"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50000"/>
              </a:lnSpc>
              <a:spcAft>
                <a:spcPts val="0"/>
              </a:spcAft>
              <a:buFont typeface="+mj-lt"/>
              <a:buAutoNum type="arabicPeriod"/>
            </a:pPr>
            <a:r>
              <a:rPr lang="pl-PL" sz="1600" dirty="0" err="1">
                <a:latin typeface="Calibri" panose="020F0502020204030204" pitchFamily="34" charset="0"/>
                <a:ea typeface="Calibri" panose="020F0502020204030204" pitchFamily="34" charset="0"/>
                <a:cs typeface="Times New Roman" panose="02020603050405020304" pitchFamily="18" charset="0"/>
              </a:rPr>
              <a:t>Plating</a:t>
            </a:r>
            <a:r>
              <a:rPr lang="pl-PL" sz="1600" dirty="0">
                <a:latin typeface="Calibri" panose="020F0502020204030204" pitchFamily="34" charset="0"/>
                <a:ea typeface="Calibri" panose="020F0502020204030204" pitchFamily="34" charset="0"/>
                <a:cs typeface="Times New Roman" panose="02020603050405020304" pitchFamily="18" charset="0"/>
              </a:rPr>
              <a:t> and </a:t>
            </a:r>
            <a:r>
              <a:rPr lang="pl-PL" sz="1600" dirty="0" err="1">
                <a:latin typeface="Calibri" panose="020F0502020204030204" pitchFamily="34" charset="0"/>
                <a:ea typeface="Calibri" panose="020F0502020204030204" pitchFamily="34" charset="0"/>
                <a:cs typeface="Times New Roman" panose="02020603050405020304" pitchFamily="18" charset="0"/>
              </a:rPr>
              <a:t>incubating</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overnight</a:t>
            </a:r>
            <a:r>
              <a:rPr lang="en-CA" sz="1600" dirty="0">
                <a:latin typeface="Calibri" panose="020F0502020204030204" pitchFamily="34" charset="0"/>
                <a:ea typeface="Calibri" panose="020F0502020204030204" pitchFamily="34" charset="0"/>
                <a:cs typeface="Times New Roman" panose="02020603050405020304" pitchFamily="18" charset="0"/>
              </a:rPr>
              <a:t> at </a:t>
            </a:r>
            <a:r>
              <a:rPr lang="pl-PL" sz="1600" dirty="0">
                <a:latin typeface="Calibri" panose="020F0502020204030204" pitchFamily="34" charset="0"/>
                <a:ea typeface="Calibri" panose="020F0502020204030204" pitchFamily="34" charset="0"/>
                <a:cs typeface="Times New Roman" panose="02020603050405020304" pitchFamily="18" charset="0"/>
              </a:rPr>
              <a:t>37ᴼC, 5% CO</a:t>
            </a:r>
            <a:r>
              <a:rPr lang="pl-PL" sz="1600" baseline="-25000" dirty="0">
                <a:latin typeface="Calibri" panose="020F0502020204030204" pitchFamily="34" charset="0"/>
                <a:ea typeface="Calibri" panose="020F0502020204030204" pitchFamily="34" charset="0"/>
                <a:cs typeface="Times New Roman" panose="02020603050405020304" pitchFamily="18" charset="0"/>
              </a:rPr>
              <a:t>2.</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rabicPeriod"/>
            </a:pPr>
            <a:r>
              <a:rPr lang="pl-PL" sz="1600" dirty="0" err="1">
                <a:latin typeface="Calibri" panose="020F0502020204030204" pitchFamily="34" charset="0"/>
                <a:ea typeface="Calibri" panose="020F0502020204030204" pitchFamily="34" charset="0"/>
                <a:cs typeface="Times New Roman" panose="02020603050405020304" pitchFamily="18" charset="0"/>
              </a:rPr>
              <a:t>Wash</a:t>
            </a:r>
            <a:r>
              <a:rPr lang="pl-PL" sz="1600" dirty="0">
                <a:latin typeface="Calibri" panose="020F0502020204030204" pitchFamily="34" charset="0"/>
                <a:ea typeface="Calibri" panose="020F0502020204030204" pitchFamily="34" charset="0"/>
                <a:cs typeface="Times New Roman" panose="02020603050405020304" pitchFamily="18" charset="0"/>
              </a:rPr>
              <a:t> with PBS.</a:t>
            </a:r>
          </a:p>
          <a:p>
            <a:pPr marL="342900" lvl="0" indent="-342900" algn="just">
              <a:lnSpc>
                <a:spcPct val="150000"/>
              </a:lnSpc>
              <a:spcAft>
                <a:spcPts val="0"/>
              </a:spcAft>
              <a:buFont typeface="+mj-lt"/>
              <a:buAutoNum type="arabicPeriod"/>
            </a:pPr>
            <a:r>
              <a:rPr lang="pl-PL" sz="1600" dirty="0" err="1">
                <a:latin typeface="Calibri" panose="020F0502020204030204" pitchFamily="34" charset="0"/>
                <a:ea typeface="Calibri" panose="020F0502020204030204" pitchFamily="34" charset="0"/>
                <a:cs typeface="Times New Roman" panose="02020603050405020304" pitchFamily="18" charset="0"/>
              </a:rPr>
              <a:t>Suspend</a:t>
            </a:r>
            <a:r>
              <a:rPr lang="pl-PL" sz="1600" dirty="0">
                <a:latin typeface="Calibri" panose="020F0502020204030204" pitchFamily="34" charset="0"/>
                <a:ea typeface="Calibri" panose="020F0502020204030204" pitchFamily="34" charset="0"/>
                <a:cs typeface="Times New Roman" panose="02020603050405020304" pitchFamily="18" charset="0"/>
              </a:rPr>
              <a:t> in </a:t>
            </a:r>
            <a:r>
              <a:rPr lang="en-CA" sz="1600" dirty="0">
                <a:latin typeface="Calibri" panose="020F0502020204030204" pitchFamily="34" charset="0"/>
                <a:ea typeface="Calibri" panose="020F0502020204030204" pitchFamily="34" charset="0"/>
                <a:cs typeface="Times New Roman" panose="02020603050405020304" pitchFamily="18" charset="0"/>
              </a:rPr>
              <a:t>DMEM contain 10% FBS, </a:t>
            </a:r>
            <a:r>
              <a:rPr lang="pl-PL" sz="1600" dirty="0" err="1">
                <a:latin typeface="Calibri" panose="020F0502020204030204" pitchFamily="34" charset="0"/>
                <a:ea typeface="Calibri" panose="020F0502020204030204" pitchFamily="34" charset="0"/>
                <a:cs typeface="Times New Roman" panose="02020603050405020304" pitchFamily="18" charset="0"/>
              </a:rPr>
              <a:t>penicillin</a:t>
            </a:r>
            <a:r>
              <a:rPr lang="pl-PL" sz="1600" dirty="0">
                <a:latin typeface="Calibri" panose="020F0502020204030204" pitchFamily="34" charset="0"/>
                <a:ea typeface="Calibri" panose="020F0502020204030204" pitchFamily="34" charset="0"/>
                <a:cs typeface="Times New Roman" panose="02020603050405020304" pitchFamily="18" charset="0"/>
              </a:rPr>
              <a:t> 100 µg/ml, </a:t>
            </a:r>
            <a:r>
              <a:rPr lang="pl-PL" sz="1600" dirty="0" err="1">
                <a:latin typeface="Calibri" panose="020F0502020204030204" pitchFamily="34" charset="0"/>
                <a:ea typeface="Calibri" panose="020F0502020204030204" pitchFamily="34" charset="0"/>
                <a:cs typeface="Times New Roman" panose="02020603050405020304" pitchFamily="18" charset="0"/>
              </a:rPr>
              <a:t>streptomycin</a:t>
            </a:r>
            <a:r>
              <a:rPr lang="pl-PL" sz="1600" dirty="0">
                <a:latin typeface="Calibri" panose="020F0502020204030204" pitchFamily="34" charset="0"/>
                <a:ea typeface="Calibri" panose="020F0502020204030204" pitchFamily="34" charset="0"/>
                <a:cs typeface="Times New Roman" panose="02020603050405020304" pitchFamily="18" charset="0"/>
              </a:rPr>
              <a:t> 10 µg/ml and 0,1% (v/v) </a:t>
            </a:r>
            <a:r>
              <a:rPr lang="pl-PL" sz="1600" dirty="0" err="1">
                <a:latin typeface="Calibri" panose="020F0502020204030204" pitchFamily="34" charset="0"/>
                <a:ea typeface="Calibri" panose="020F0502020204030204" pitchFamily="34" charset="0"/>
                <a:cs typeface="Times New Roman" panose="02020603050405020304" pitchFamily="18" charset="0"/>
              </a:rPr>
              <a:t>fungizone</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rabicPeriod"/>
            </a:pPr>
            <a:r>
              <a:rPr lang="pl-PL" sz="1600" dirty="0">
                <a:latin typeface="Calibri" panose="020F0502020204030204" pitchFamily="34" charset="0"/>
                <a:ea typeface="Calibri" panose="020F0502020204030204" pitchFamily="34" charset="0"/>
                <a:cs typeface="Times New Roman" panose="02020603050405020304" pitchFamily="18" charset="0"/>
              </a:rPr>
              <a:t>Medium </a:t>
            </a:r>
            <a:r>
              <a:rPr lang="pl-PL" sz="1600" dirty="0" err="1">
                <a:latin typeface="Calibri" panose="020F0502020204030204" pitchFamily="34" charset="0"/>
                <a:ea typeface="Calibri" panose="020F0502020204030204" pitchFamily="34" charset="0"/>
                <a:cs typeface="Times New Roman" panose="02020603050405020304" pitchFamily="18" charset="0"/>
              </a:rPr>
              <a:t>changed</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every</a:t>
            </a:r>
            <a:r>
              <a:rPr lang="pl-PL" sz="1600" dirty="0">
                <a:latin typeface="Calibri" panose="020F0502020204030204" pitchFamily="34" charset="0"/>
                <a:ea typeface="Calibri" panose="020F0502020204030204" pitchFamily="34" charset="0"/>
                <a:cs typeface="Times New Roman" panose="02020603050405020304" pitchFamily="18" charset="0"/>
              </a:rPr>
              <a:t> 3-4 </a:t>
            </a:r>
            <a:r>
              <a:rPr lang="pl-PL" sz="1600" dirty="0" err="1">
                <a:latin typeface="Calibri" panose="020F0502020204030204" pitchFamily="34" charset="0"/>
                <a:ea typeface="Calibri" panose="020F0502020204030204" pitchFamily="34" charset="0"/>
                <a:cs typeface="Times New Roman" panose="02020603050405020304" pitchFamily="18" charset="0"/>
              </a:rPr>
              <a:t>days</a:t>
            </a:r>
            <a:r>
              <a:rPr lang="pl-PL" sz="1600" dirty="0">
                <a:latin typeface="Calibri" panose="020F0502020204030204" pitchFamily="34" charset="0"/>
                <a:ea typeface="Calibri" panose="020F0502020204030204" pitchFamily="34" charset="0"/>
                <a:cs typeface="Times New Roman" panose="02020603050405020304" pitchFamily="18" charset="0"/>
              </a:rPr>
              <a:t> </a:t>
            </a:r>
            <a:r>
              <a:rPr lang="pl-PL" sz="1600" dirty="0" err="1">
                <a:latin typeface="Calibri" panose="020F0502020204030204" pitchFamily="34" charset="0"/>
                <a:ea typeface="Calibri" panose="020F0502020204030204" pitchFamily="34" charset="0"/>
                <a:cs typeface="Times New Roman" panose="02020603050405020304" pitchFamily="18" charset="0"/>
              </a:rPr>
              <a:t>until</a:t>
            </a:r>
            <a:r>
              <a:rPr lang="pl-PL" sz="1600" dirty="0">
                <a:latin typeface="Calibri" panose="020F0502020204030204" pitchFamily="34" charset="0"/>
                <a:ea typeface="Calibri" panose="020F0502020204030204" pitchFamily="34" charset="0"/>
                <a:cs typeface="Times New Roman" panose="02020603050405020304" pitchFamily="18" charset="0"/>
              </a:rPr>
              <a:t> 70-80% </a:t>
            </a:r>
            <a:r>
              <a:rPr lang="pl-PL" sz="1600" dirty="0" err="1">
                <a:latin typeface="Calibri" panose="020F0502020204030204" pitchFamily="34" charset="0"/>
                <a:ea typeface="Calibri" panose="020F0502020204030204" pitchFamily="34" charset="0"/>
                <a:cs typeface="Times New Roman" panose="02020603050405020304" pitchFamily="18" charset="0"/>
              </a:rPr>
              <a:t>confluence</a:t>
            </a:r>
            <a:r>
              <a:rPr lang="pl-PL" sz="1600" dirty="0">
                <a:latin typeface="Calibri" panose="020F0502020204030204" pitchFamily="34" charset="0"/>
                <a:ea typeface="Calibri" panose="020F0502020204030204" pitchFamily="34" charset="0"/>
                <a:cs typeface="Times New Roman" panose="02020603050405020304" pitchFamily="18" charset="0"/>
              </a:rPr>
              <a:t>.</a:t>
            </a:r>
          </a:p>
        </p:txBody>
      </p:sp>
      <p:sp>
        <p:nvSpPr>
          <p:cNvPr id="6" name="Prostokąt 5"/>
          <p:cNvSpPr/>
          <p:nvPr/>
        </p:nvSpPr>
        <p:spPr>
          <a:xfrm>
            <a:off x="7793485" y="1062503"/>
            <a:ext cx="4176842" cy="880369"/>
          </a:xfrm>
          <a:prstGeom prst="rect">
            <a:avLst/>
          </a:prstGeom>
          <a:solidFill>
            <a:schemeClr val="accent4">
              <a:lumMod val="20000"/>
              <a:lumOff val="80000"/>
            </a:schemeClr>
          </a:solidFill>
        </p:spPr>
        <p:txBody>
          <a:bodyPr wrap="square">
            <a:spAutoFit/>
          </a:bodyPr>
          <a:lstStyle/>
          <a:p>
            <a:pPr algn="ctr">
              <a:lnSpc>
                <a:spcPct val="150000"/>
              </a:lnSpc>
              <a:spcAft>
                <a:spcPts val="0"/>
              </a:spcAft>
            </a:pPr>
            <a:r>
              <a:rPr lang="en-CA"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(Safford et. all 2002, Shahnaz et. all 2015, </a:t>
            </a:r>
            <a:r>
              <a:rPr lang="en-CA" b="1"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Zuk</a:t>
            </a:r>
            <a:r>
              <a:rPr lang="en-CA"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et all 2002, </a:t>
            </a:r>
            <a:r>
              <a:rPr lang="en-CA" b="1"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Gimble</a:t>
            </a:r>
            <a:r>
              <a:rPr lang="en-CA" b="1" dirty="0">
                <a:solidFill>
                  <a:srgbClr val="0070C0"/>
                </a:solidFill>
                <a:latin typeface="Calibri" panose="020F0502020204030204" pitchFamily="34" charset="0"/>
                <a:ea typeface="Calibri" panose="020F0502020204030204" pitchFamily="34" charset="0"/>
                <a:cs typeface="Times New Roman" panose="02020603050405020304" pitchFamily="18" charset="0"/>
              </a:rPr>
              <a:t> et. all 2003)</a:t>
            </a:r>
            <a:endParaRPr lang="pl-PL"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355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179" y="1596981"/>
            <a:ext cx="8221622" cy="4624662"/>
          </a:xfrm>
          <a:prstGeom prst="rect">
            <a:avLst/>
          </a:prstGeom>
        </p:spPr>
      </p:pic>
      <p:sp>
        <p:nvSpPr>
          <p:cNvPr id="3" name="Prostokąt zaokrąglony 2"/>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pole tekstowe 3"/>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5" name="pole tekstowe 4"/>
          <p:cNvSpPr txBox="1"/>
          <p:nvPr/>
        </p:nvSpPr>
        <p:spPr>
          <a:xfrm>
            <a:off x="3906981" y="377888"/>
            <a:ext cx="4156331" cy="461665"/>
          </a:xfrm>
          <a:prstGeom prst="rect">
            <a:avLst/>
          </a:prstGeom>
          <a:noFill/>
        </p:spPr>
        <p:txBody>
          <a:bodyPr wrap="none" rtlCol="0">
            <a:spAutoFit/>
          </a:bodyPr>
          <a:lstStyle/>
          <a:p>
            <a:r>
              <a:rPr lang="pl-PL" sz="2400" dirty="0"/>
              <a:t>Komórka macierzysta i co dalej?</a:t>
            </a:r>
          </a:p>
        </p:txBody>
      </p:sp>
    </p:spTree>
    <p:extLst>
      <p:ext uri="{BB962C8B-B14F-4D97-AF65-F5344CB8AC3E}">
        <p14:creationId xmlns:p14="http://schemas.microsoft.com/office/powerpoint/2010/main" val="1693814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368692" y="1662513"/>
            <a:ext cx="11232908" cy="1754326"/>
          </a:xfrm>
          <a:prstGeom prst="rect">
            <a:avLst/>
          </a:prstGeom>
        </p:spPr>
        <p:txBody>
          <a:bodyPr wrap="square">
            <a:spAutoFit/>
          </a:bodyPr>
          <a:lstStyle/>
          <a:p>
            <a:pPr algn="just">
              <a:lnSpc>
                <a:spcPct val="150000"/>
              </a:lnSpc>
              <a:spcAft>
                <a:spcPts val="0"/>
              </a:spcAft>
            </a:pPr>
            <a:r>
              <a:rPr lang="en-CA" b="1" i="1">
                <a:latin typeface="Calibri" panose="020F0502020204030204" pitchFamily="34" charset="0"/>
                <a:ea typeface="Calibri" panose="020F0502020204030204" pitchFamily="34" charset="0"/>
                <a:cs typeface="Times New Roman" panose="02020603050405020304" pitchFamily="18" charset="0"/>
              </a:rPr>
              <a:t>Induction neural stem cells from mesenchymal stem cells</a:t>
            </a:r>
            <a:endParaRPr lang="pl-P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CA">
                <a:latin typeface="Calibri" panose="020F0502020204030204" pitchFamily="34" charset="0"/>
                <a:ea typeface="Calibri" panose="020F0502020204030204" pitchFamily="34" charset="0"/>
                <a:cs typeface="Times New Roman" panose="02020603050405020304" pitchFamily="18" charset="0"/>
              </a:rPr>
              <a:t>Wash mesenchymal stem cell in DMEM with </a:t>
            </a:r>
            <a:r>
              <a:rPr lang="pl-PL">
                <a:latin typeface="Calibri" panose="020F0502020204030204" pitchFamily="34" charset="0"/>
                <a:ea typeface="Calibri" panose="020F0502020204030204" pitchFamily="34" charset="0"/>
                <a:cs typeface="Times New Roman" panose="02020603050405020304" pitchFamily="18" charset="0"/>
              </a:rPr>
              <a:t>penicillin 100 µg/ml, streptomycin 10 µg/ml. </a:t>
            </a:r>
            <a:r>
              <a:rPr lang="en-CA">
                <a:latin typeface="Calibri" panose="020F0502020204030204" pitchFamily="34" charset="0"/>
                <a:ea typeface="Calibri" panose="020F0502020204030204" pitchFamily="34" charset="0"/>
                <a:cs typeface="Times New Roman" panose="02020603050405020304" pitchFamily="18" charset="0"/>
              </a:rPr>
              <a:t>Suspend cells in DMEM contain 20% FBS, </a:t>
            </a:r>
            <a:r>
              <a:rPr lang="pl-PL">
                <a:latin typeface="Calibri" panose="020F0502020204030204" pitchFamily="34" charset="0"/>
                <a:ea typeface="Calibri" panose="020F0502020204030204" pitchFamily="34" charset="0"/>
                <a:cs typeface="Times New Roman" panose="02020603050405020304" pitchFamily="18" charset="0"/>
              </a:rPr>
              <a:t>penicillin 100 µg/ml, streptomycin 10 µg/ml and bFGF 10ng/ml. </a:t>
            </a:r>
            <a:r>
              <a:rPr lang="en-CA">
                <a:latin typeface="Calibri" panose="020F0502020204030204" pitchFamily="34" charset="0"/>
                <a:ea typeface="Calibri" panose="020F0502020204030204" pitchFamily="34" charset="0"/>
                <a:cs typeface="Times New Roman" panose="02020603050405020304" pitchFamily="18" charset="0"/>
              </a:rPr>
              <a:t>Cell culture incubation in flask at </a:t>
            </a:r>
            <a:r>
              <a:rPr lang="pl-PL">
                <a:latin typeface="Calibri" panose="020F0502020204030204" pitchFamily="34" charset="0"/>
                <a:ea typeface="Calibri" panose="020F0502020204030204" pitchFamily="34" charset="0"/>
                <a:cs typeface="Times New Roman" panose="02020603050405020304" pitchFamily="18" charset="0"/>
              </a:rPr>
              <a:t>37ᴼC </a:t>
            </a:r>
            <a:r>
              <a:rPr lang="en-CA">
                <a:latin typeface="Calibri" panose="020F0502020204030204" pitchFamily="34" charset="0"/>
                <a:ea typeface="Calibri" panose="020F0502020204030204" pitchFamily="34" charset="0"/>
                <a:cs typeface="Times New Roman" panose="02020603050405020304" pitchFamily="18" charset="0"/>
              </a:rPr>
              <a:t>in a 5% CO</a:t>
            </a:r>
            <a:r>
              <a:rPr lang="en-CA" baseline="-25000">
                <a:latin typeface="Calibri" panose="020F0502020204030204" pitchFamily="34" charset="0"/>
                <a:ea typeface="Calibri" panose="020F0502020204030204" pitchFamily="34" charset="0"/>
                <a:cs typeface="Times New Roman" panose="02020603050405020304" pitchFamily="18" charset="0"/>
              </a:rPr>
              <a:t>2</a:t>
            </a:r>
            <a:r>
              <a:rPr lang="en-CA">
                <a:latin typeface="Calibri" panose="020F0502020204030204" pitchFamily="34" charset="0"/>
                <a:ea typeface="Calibri" panose="020F0502020204030204" pitchFamily="34" charset="0"/>
                <a:cs typeface="Times New Roman" panose="02020603050405020304" pitchFamily="18" charset="0"/>
              </a:rPr>
              <a:t> overnight or 24h.</a:t>
            </a:r>
            <a:endParaRPr lang="pl-PL">
              <a:latin typeface="Calibri" panose="020F0502020204030204" pitchFamily="34" charset="0"/>
              <a:ea typeface="Calibri" panose="020F0502020204030204" pitchFamily="34" charset="0"/>
              <a:cs typeface="Times New Roman" panose="02020603050405020304" pitchFamily="18" charset="0"/>
            </a:endParaRPr>
          </a:p>
        </p:txBody>
      </p:sp>
      <p:sp>
        <p:nvSpPr>
          <p:cNvPr id="3" name="Prostokąt zaokrąglony 2"/>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pole tekstowe 3"/>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5" name="pole tekstowe 4"/>
          <p:cNvSpPr txBox="1"/>
          <p:nvPr/>
        </p:nvSpPr>
        <p:spPr>
          <a:xfrm>
            <a:off x="3906981" y="377888"/>
            <a:ext cx="4156331" cy="461665"/>
          </a:xfrm>
          <a:prstGeom prst="rect">
            <a:avLst/>
          </a:prstGeom>
          <a:noFill/>
        </p:spPr>
        <p:txBody>
          <a:bodyPr wrap="none" rtlCol="0">
            <a:spAutoFit/>
          </a:bodyPr>
          <a:lstStyle/>
          <a:p>
            <a:r>
              <a:rPr lang="pl-PL" sz="2400" dirty="0"/>
              <a:t>Komórka macierzysta i co dalej?</a:t>
            </a:r>
          </a:p>
        </p:txBody>
      </p:sp>
      <p:sp>
        <p:nvSpPr>
          <p:cNvPr id="6" name="Prostokąt 5"/>
          <p:cNvSpPr/>
          <p:nvPr/>
        </p:nvSpPr>
        <p:spPr>
          <a:xfrm>
            <a:off x="7875167" y="1200848"/>
            <a:ext cx="4095160" cy="923330"/>
          </a:xfrm>
          <a:prstGeom prst="rect">
            <a:avLst/>
          </a:prstGeom>
          <a:solidFill>
            <a:schemeClr val="accent4">
              <a:lumMod val="20000"/>
              <a:lumOff val="80000"/>
            </a:schemeClr>
          </a:solidFill>
        </p:spPr>
        <p:txBody>
          <a:bodyPr wrap="none">
            <a:spAutoFit/>
          </a:bodyPr>
          <a:lstStyle/>
          <a:p>
            <a:pPr algn="just">
              <a:lnSpc>
                <a:spcPct val="150000"/>
              </a:lnSpc>
              <a:spcAft>
                <a:spcPts val="0"/>
              </a:spcAft>
            </a:pPr>
            <a:r>
              <a:rPr lang="en-CA">
                <a:latin typeface="Calibri" panose="020F0502020204030204" pitchFamily="34" charset="0"/>
                <a:ea typeface="Calibri" panose="020F0502020204030204" pitchFamily="34" charset="0"/>
                <a:cs typeface="Times New Roman" panose="02020603050405020304" pitchFamily="18" charset="0"/>
              </a:rPr>
              <a:t>(Mitchell et. </a:t>
            </a:r>
            <a:r>
              <a:rPr lang="en-CA" dirty="0">
                <a:latin typeface="Calibri" panose="020F0502020204030204" pitchFamily="34" charset="0"/>
                <a:ea typeface="Calibri" panose="020F0502020204030204" pitchFamily="34" charset="0"/>
                <a:cs typeface="Times New Roman" panose="02020603050405020304" pitchFamily="18" charset="0"/>
              </a:rPr>
              <a:t>all 2003, Safford et. all 2002, </a:t>
            </a:r>
            <a:endParaRPr lang="pl-PL">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0"/>
              </a:spcAft>
            </a:pPr>
            <a:r>
              <a:rPr lang="en-CA">
                <a:latin typeface="Calibri" panose="020F0502020204030204" pitchFamily="34" charset="0"/>
                <a:ea typeface="Calibri" panose="020F0502020204030204" pitchFamily="34" charset="0"/>
                <a:cs typeface="Times New Roman" panose="02020603050405020304" pitchFamily="18" charset="0"/>
              </a:rPr>
              <a:t>Zuk </a:t>
            </a:r>
            <a:r>
              <a:rPr lang="en-CA" dirty="0">
                <a:latin typeface="Calibri" panose="020F0502020204030204" pitchFamily="34" charset="0"/>
                <a:ea typeface="Calibri" panose="020F0502020204030204" pitchFamily="34" charset="0"/>
                <a:cs typeface="Times New Roman" panose="02020603050405020304" pitchFamily="18" charset="0"/>
              </a:rPr>
              <a:t>et all 2002)</a:t>
            </a:r>
            <a:endParaRPr lang="pl-PL">
              <a:latin typeface="Calibri" panose="020F0502020204030204" pitchFamily="34" charset="0"/>
              <a:ea typeface="Calibri" panose="020F0502020204030204" pitchFamily="34" charset="0"/>
              <a:cs typeface="Times New Roman" panose="02020603050405020304" pitchFamily="18" charset="0"/>
            </a:endParaRPr>
          </a:p>
        </p:txBody>
      </p:sp>
      <p:sp>
        <p:nvSpPr>
          <p:cNvPr id="7" name="Prostokąt 6"/>
          <p:cNvSpPr/>
          <p:nvPr/>
        </p:nvSpPr>
        <p:spPr>
          <a:xfrm>
            <a:off x="2831690" y="3416839"/>
            <a:ext cx="9261987" cy="3000821"/>
          </a:xfrm>
          <a:prstGeom prst="rect">
            <a:avLst/>
          </a:prstGeom>
        </p:spPr>
        <p:txBody>
          <a:bodyPr wrap="square">
            <a:spAutoFit/>
          </a:bodyPr>
          <a:lstStyle/>
          <a:p>
            <a:pPr algn="just">
              <a:lnSpc>
                <a:spcPct val="150000"/>
              </a:lnSpc>
              <a:spcAft>
                <a:spcPts val="0"/>
              </a:spcAft>
            </a:pPr>
            <a:r>
              <a:rPr lang="en-CA" b="1" i="1">
                <a:latin typeface="Calibri" panose="020F0502020204030204" pitchFamily="34" charset="0"/>
                <a:ea typeface="Calibri" panose="020F0502020204030204" pitchFamily="34" charset="0"/>
                <a:cs typeface="Times New Roman" panose="02020603050405020304" pitchFamily="18" charset="0"/>
              </a:rPr>
              <a:t>Induction differentiation neural stem cells into neurons, astrocytes and oligodendrocytes </a:t>
            </a:r>
            <a:endParaRPr lang="pl-P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CA">
                <a:latin typeface="Calibri" panose="020F0502020204030204" pitchFamily="34" charset="0"/>
                <a:ea typeface="Calibri" panose="020F0502020204030204" pitchFamily="34" charset="0"/>
                <a:cs typeface="Times New Roman" panose="02020603050405020304" pitchFamily="18" charset="0"/>
              </a:rPr>
              <a:t>Wash neural stem cells in DMEM with </a:t>
            </a:r>
            <a:r>
              <a:rPr lang="pl-PL">
                <a:latin typeface="Calibri" panose="020F0502020204030204" pitchFamily="34" charset="0"/>
                <a:ea typeface="Calibri" panose="020F0502020204030204" pitchFamily="34" charset="0"/>
                <a:cs typeface="Times New Roman" panose="02020603050405020304" pitchFamily="18" charset="0"/>
              </a:rPr>
              <a:t>penicillin 100 µg/ml, streptomycin 10 µg/ml. </a:t>
            </a:r>
            <a:r>
              <a:rPr lang="en-CA">
                <a:latin typeface="Calibri" panose="020F0502020204030204" pitchFamily="34" charset="0"/>
                <a:ea typeface="Calibri" panose="020F0502020204030204" pitchFamily="34" charset="0"/>
                <a:cs typeface="Times New Roman" panose="02020603050405020304" pitchFamily="18" charset="0"/>
              </a:rPr>
              <a:t>Suspend cells in DMEM contain 2% FBS, 2% dimethylsulfoxide (DMSO), 200µM butylated hydroxyanisole (BHA). </a:t>
            </a:r>
            <a:r>
              <a:rPr lang="en-CA" dirty="0">
                <a:latin typeface="Calibri" panose="020F0502020204030204" pitchFamily="34" charset="0"/>
                <a:ea typeface="Calibri" panose="020F0502020204030204" pitchFamily="34" charset="0"/>
                <a:cs typeface="Times New Roman" panose="02020603050405020304" pitchFamily="18" charset="0"/>
              </a:rPr>
              <a:t>Incubation in flask at </a:t>
            </a:r>
            <a:r>
              <a:rPr lang="pl-PL">
                <a:latin typeface="Calibri" panose="020F0502020204030204" pitchFamily="34" charset="0"/>
                <a:ea typeface="Calibri" panose="020F0502020204030204" pitchFamily="34" charset="0"/>
                <a:cs typeface="Times New Roman" panose="02020603050405020304" pitchFamily="18" charset="0"/>
              </a:rPr>
              <a:t>37ᴼC </a:t>
            </a:r>
            <a:r>
              <a:rPr lang="en-CA">
                <a:latin typeface="Calibri" panose="020F0502020204030204" pitchFamily="34" charset="0"/>
                <a:ea typeface="Calibri" panose="020F0502020204030204" pitchFamily="34" charset="0"/>
                <a:cs typeface="Times New Roman" panose="02020603050405020304" pitchFamily="18" charset="0"/>
              </a:rPr>
              <a:t>in a 5% CO</a:t>
            </a:r>
            <a:r>
              <a:rPr lang="en-CA" baseline="-25000">
                <a:latin typeface="Calibri" panose="020F0502020204030204" pitchFamily="34" charset="0"/>
                <a:ea typeface="Calibri" panose="020F0502020204030204" pitchFamily="34" charset="0"/>
                <a:cs typeface="Times New Roman" panose="02020603050405020304" pitchFamily="18" charset="0"/>
              </a:rPr>
              <a:t>2</a:t>
            </a:r>
            <a:r>
              <a:rPr lang="en-CA">
                <a:latin typeface="Calibri" panose="020F0502020204030204" pitchFamily="34" charset="0"/>
                <a:ea typeface="Calibri" panose="020F0502020204030204" pitchFamily="34" charset="0"/>
                <a:cs typeface="Times New Roman" panose="02020603050405020304" pitchFamily="18" charset="0"/>
              </a:rPr>
              <a:t> 5h. </a:t>
            </a:r>
            <a:r>
              <a:rPr lang="en-CA" dirty="0">
                <a:latin typeface="Calibri" panose="020F0502020204030204" pitchFamily="34" charset="0"/>
                <a:ea typeface="Calibri" panose="020F0502020204030204" pitchFamily="34" charset="0"/>
                <a:cs typeface="Times New Roman" panose="02020603050405020304" pitchFamily="18" charset="0"/>
              </a:rPr>
              <a:t>Change medium for long-term induction: DMEM contain 2% FBS, 2% </a:t>
            </a:r>
            <a:r>
              <a:rPr lang="en-CA" dirty="0" err="1">
                <a:latin typeface="Calibri" panose="020F0502020204030204" pitchFamily="34" charset="0"/>
                <a:ea typeface="Calibri" panose="020F0502020204030204" pitchFamily="34" charset="0"/>
                <a:cs typeface="Times New Roman" panose="02020603050405020304" pitchFamily="18" charset="0"/>
              </a:rPr>
              <a:t>dimethylsulfoxide</a:t>
            </a:r>
            <a:r>
              <a:rPr lang="en-CA" dirty="0">
                <a:latin typeface="Calibri" panose="020F0502020204030204" pitchFamily="34" charset="0"/>
                <a:ea typeface="Calibri" panose="020F0502020204030204" pitchFamily="34" charset="0"/>
                <a:cs typeface="Times New Roman" panose="02020603050405020304" pitchFamily="18" charset="0"/>
              </a:rPr>
              <a:t> (DMSO), 200µM butylated </a:t>
            </a:r>
            <a:r>
              <a:rPr lang="en-CA" dirty="0" err="1">
                <a:latin typeface="Calibri" panose="020F0502020204030204" pitchFamily="34" charset="0"/>
                <a:ea typeface="Calibri" panose="020F0502020204030204" pitchFamily="34" charset="0"/>
                <a:cs typeface="Times New Roman" panose="02020603050405020304" pitchFamily="18" charset="0"/>
              </a:rPr>
              <a:t>hydroxyanisole</a:t>
            </a:r>
            <a:r>
              <a:rPr lang="en-CA" dirty="0">
                <a:latin typeface="Calibri" panose="020F0502020204030204" pitchFamily="34" charset="0"/>
                <a:ea typeface="Calibri" panose="020F0502020204030204" pitchFamily="34" charset="0"/>
                <a:cs typeface="Times New Roman" panose="02020603050405020304" pitchFamily="18" charset="0"/>
              </a:rPr>
              <a:t> (BHA), </a:t>
            </a:r>
            <a:r>
              <a:rPr lang="pl-PL">
                <a:latin typeface="Calibri" panose="020F0502020204030204" pitchFamily="34" charset="0"/>
                <a:ea typeface="Calibri" panose="020F0502020204030204" pitchFamily="34" charset="0"/>
                <a:cs typeface="Times New Roman" panose="02020603050405020304" pitchFamily="18" charset="0"/>
              </a:rPr>
              <a:t>penicillin 100 µg/ml, streptomycin 10 µg/ml, 25mM KCl, 2 mM valproic acid, 10 µM forscolin, 1 µM hydrocortison, 5µ/ml insulin.</a:t>
            </a:r>
          </a:p>
        </p:txBody>
      </p:sp>
      <p:sp>
        <p:nvSpPr>
          <p:cNvPr id="8" name="Prostokąt 7"/>
          <p:cNvSpPr/>
          <p:nvPr/>
        </p:nvSpPr>
        <p:spPr>
          <a:xfrm>
            <a:off x="368692" y="4066319"/>
            <a:ext cx="2222853" cy="880369"/>
          </a:xfrm>
          <a:prstGeom prst="rect">
            <a:avLst/>
          </a:prstGeom>
          <a:solidFill>
            <a:schemeClr val="accent4">
              <a:lumMod val="20000"/>
              <a:lumOff val="80000"/>
            </a:schemeClr>
          </a:solidFill>
        </p:spPr>
        <p:txBody>
          <a:bodyPr wrap="none">
            <a:spAutoFit/>
          </a:bodyPr>
          <a:lstStyle/>
          <a:p>
            <a:pPr algn="just">
              <a:lnSpc>
                <a:spcPct val="150000"/>
              </a:lnSpc>
              <a:spcAft>
                <a:spcPts val="0"/>
              </a:spcAft>
            </a:pPr>
            <a:r>
              <a:rPr lang="en-CA">
                <a:latin typeface="Calibri" panose="020F0502020204030204" pitchFamily="34" charset="0"/>
                <a:ea typeface="Calibri" panose="020F0502020204030204" pitchFamily="34" charset="0"/>
                <a:cs typeface="Times New Roman" panose="02020603050405020304" pitchFamily="18" charset="0"/>
              </a:rPr>
              <a:t>(Mitchell et. </a:t>
            </a:r>
            <a:r>
              <a:rPr lang="en-CA" dirty="0">
                <a:latin typeface="Calibri" panose="020F0502020204030204" pitchFamily="34" charset="0"/>
                <a:ea typeface="Calibri" panose="020F0502020204030204" pitchFamily="34" charset="0"/>
                <a:cs typeface="Times New Roman" panose="02020603050405020304" pitchFamily="18" charset="0"/>
              </a:rPr>
              <a:t>all 2003, </a:t>
            </a:r>
            <a:endParaRPr lang="pl-P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n-CA">
                <a:latin typeface="Calibri" panose="020F0502020204030204" pitchFamily="34" charset="0"/>
                <a:ea typeface="Calibri" panose="020F0502020204030204" pitchFamily="34" charset="0"/>
                <a:cs typeface="Times New Roman" panose="02020603050405020304" pitchFamily="18" charset="0"/>
              </a:rPr>
              <a:t>Zuk </a:t>
            </a:r>
            <a:r>
              <a:rPr lang="en-CA" dirty="0">
                <a:latin typeface="Calibri" panose="020F0502020204030204" pitchFamily="34" charset="0"/>
                <a:ea typeface="Calibri" panose="020F0502020204030204" pitchFamily="34" charset="0"/>
                <a:cs typeface="Times New Roman" panose="02020603050405020304" pitchFamily="18" charset="0"/>
              </a:rPr>
              <a:t>et all 2002)</a:t>
            </a:r>
            <a:endParaRPr lang="pl-P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2378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raz 11"/>
          <p:cNvPicPr>
            <a:picLocks noChangeAspect="1"/>
          </p:cNvPicPr>
          <p:nvPr/>
        </p:nvPicPr>
        <p:blipFill>
          <a:blip r:embed="rId3"/>
          <a:stretch>
            <a:fillRect/>
          </a:stretch>
        </p:blipFill>
        <p:spPr>
          <a:xfrm>
            <a:off x="7809612" y="2275113"/>
            <a:ext cx="1247775" cy="1104900"/>
          </a:xfrm>
          <a:prstGeom prst="rect">
            <a:avLst/>
          </a:prstGeom>
        </p:spPr>
      </p:pic>
      <p:sp>
        <p:nvSpPr>
          <p:cNvPr id="3" name="Prostokąt zaokrąglony 2"/>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pole tekstowe 3"/>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6" name="pole tekstowe 5"/>
          <p:cNvSpPr txBox="1"/>
          <p:nvPr/>
        </p:nvSpPr>
        <p:spPr>
          <a:xfrm>
            <a:off x="3906981" y="377888"/>
            <a:ext cx="4156331" cy="461665"/>
          </a:xfrm>
          <a:prstGeom prst="rect">
            <a:avLst/>
          </a:prstGeom>
          <a:noFill/>
        </p:spPr>
        <p:txBody>
          <a:bodyPr wrap="none" rtlCol="0">
            <a:spAutoFit/>
          </a:bodyPr>
          <a:lstStyle/>
          <a:p>
            <a:r>
              <a:rPr lang="pl-PL" sz="2400" dirty="0"/>
              <a:t>Komórka macierzysta i co dalej?</a:t>
            </a:r>
          </a:p>
        </p:txBody>
      </p:sp>
      <p:pic>
        <p:nvPicPr>
          <p:cNvPr id="7" name="Obraz 6"/>
          <p:cNvPicPr>
            <a:picLocks noChangeAspect="1"/>
          </p:cNvPicPr>
          <p:nvPr/>
        </p:nvPicPr>
        <p:blipFill>
          <a:blip r:embed="rId4"/>
          <a:stretch>
            <a:fillRect/>
          </a:stretch>
        </p:blipFill>
        <p:spPr>
          <a:xfrm>
            <a:off x="135682" y="1532743"/>
            <a:ext cx="4261253" cy="3198154"/>
          </a:xfrm>
          <a:prstGeom prst="rect">
            <a:avLst/>
          </a:prstGeom>
        </p:spPr>
      </p:pic>
      <p:pic>
        <p:nvPicPr>
          <p:cNvPr id="5" name="Obraz 4"/>
          <p:cNvPicPr>
            <a:picLocks noChangeAspect="1"/>
          </p:cNvPicPr>
          <p:nvPr/>
        </p:nvPicPr>
        <p:blipFill>
          <a:blip r:embed="rId5"/>
          <a:stretch>
            <a:fillRect/>
          </a:stretch>
        </p:blipFill>
        <p:spPr>
          <a:xfrm>
            <a:off x="5363862" y="1440988"/>
            <a:ext cx="1135608" cy="3604599"/>
          </a:xfrm>
          <a:prstGeom prst="rect">
            <a:avLst/>
          </a:prstGeom>
        </p:spPr>
      </p:pic>
      <p:sp>
        <p:nvSpPr>
          <p:cNvPr id="8" name="pole tekstowe 7"/>
          <p:cNvSpPr txBox="1"/>
          <p:nvPr/>
        </p:nvSpPr>
        <p:spPr>
          <a:xfrm>
            <a:off x="5425660" y="2583515"/>
            <a:ext cx="1099083" cy="400110"/>
          </a:xfrm>
          <a:prstGeom prst="rect">
            <a:avLst/>
          </a:prstGeom>
          <a:noFill/>
        </p:spPr>
        <p:txBody>
          <a:bodyPr wrap="none" rtlCol="0">
            <a:spAutoFit/>
          </a:bodyPr>
          <a:lstStyle/>
          <a:p>
            <a:r>
              <a:rPr lang="pl-PL" sz="2000" b="1" dirty="0"/>
              <a:t>PACJENT</a:t>
            </a:r>
          </a:p>
        </p:txBody>
      </p:sp>
      <p:sp>
        <p:nvSpPr>
          <p:cNvPr id="9" name="pole tekstowe 8"/>
          <p:cNvSpPr txBox="1"/>
          <p:nvPr/>
        </p:nvSpPr>
        <p:spPr>
          <a:xfrm>
            <a:off x="8806887" y="2190193"/>
            <a:ext cx="2108912" cy="646331"/>
          </a:xfrm>
          <a:prstGeom prst="rect">
            <a:avLst/>
          </a:prstGeom>
          <a:noFill/>
        </p:spPr>
        <p:txBody>
          <a:bodyPr wrap="none" rtlCol="0">
            <a:spAutoFit/>
          </a:bodyPr>
          <a:lstStyle/>
          <a:p>
            <a:pPr algn="ctr"/>
            <a:r>
              <a:rPr lang="pl-PL" dirty="0" err="1"/>
              <a:t>Mezenchymalne</a:t>
            </a:r>
            <a:r>
              <a:rPr lang="pl-PL" dirty="0"/>
              <a:t> </a:t>
            </a:r>
          </a:p>
          <a:p>
            <a:pPr algn="ctr"/>
            <a:r>
              <a:rPr lang="pl-PL" dirty="0"/>
              <a:t>komórki macierzyste</a:t>
            </a:r>
          </a:p>
        </p:txBody>
      </p:sp>
      <p:sp>
        <p:nvSpPr>
          <p:cNvPr id="10" name="pole tekstowe 9"/>
          <p:cNvSpPr txBox="1"/>
          <p:nvPr/>
        </p:nvSpPr>
        <p:spPr>
          <a:xfrm>
            <a:off x="1209746" y="1252095"/>
            <a:ext cx="2108912" cy="646331"/>
          </a:xfrm>
          <a:prstGeom prst="rect">
            <a:avLst/>
          </a:prstGeom>
          <a:noFill/>
        </p:spPr>
        <p:txBody>
          <a:bodyPr wrap="none" rtlCol="0">
            <a:spAutoFit/>
          </a:bodyPr>
          <a:lstStyle/>
          <a:p>
            <a:pPr algn="ctr"/>
            <a:r>
              <a:rPr lang="pl-PL" dirty="0" err="1"/>
              <a:t>Mezenchymalne</a:t>
            </a:r>
            <a:r>
              <a:rPr lang="pl-PL" dirty="0"/>
              <a:t> </a:t>
            </a:r>
          </a:p>
          <a:p>
            <a:pPr algn="ctr"/>
            <a:r>
              <a:rPr lang="pl-PL" dirty="0"/>
              <a:t>komórki macierzyste</a:t>
            </a:r>
          </a:p>
        </p:txBody>
      </p:sp>
      <p:sp>
        <p:nvSpPr>
          <p:cNvPr id="11" name="pole tekstowe 10"/>
          <p:cNvSpPr txBox="1"/>
          <p:nvPr/>
        </p:nvSpPr>
        <p:spPr>
          <a:xfrm>
            <a:off x="6677514" y="1951948"/>
            <a:ext cx="1198661" cy="646331"/>
          </a:xfrm>
          <a:prstGeom prst="rect">
            <a:avLst/>
          </a:prstGeom>
          <a:noFill/>
        </p:spPr>
        <p:txBody>
          <a:bodyPr wrap="none" rtlCol="0">
            <a:spAutoFit/>
          </a:bodyPr>
          <a:lstStyle/>
          <a:p>
            <a:pPr algn="ctr"/>
            <a:r>
              <a:rPr lang="pl-PL" dirty="0"/>
              <a:t>Komórki </a:t>
            </a:r>
          </a:p>
          <a:p>
            <a:pPr algn="ctr"/>
            <a:r>
              <a:rPr lang="pl-PL" dirty="0"/>
              <a:t>tłuszczowe</a:t>
            </a:r>
          </a:p>
        </p:txBody>
      </p:sp>
      <p:sp>
        <p:nvSpPr>
          <p:cNvPr id="13" name="Łuk 12"/>
          <p:cNvSpPr/>
          <p:nvPr/>
        </p:nvSpPr>
        <p:spPr>
          <a:xfrm rot="19422095">
            <a:off x="5973897" y="1927900"/>
            <a:ext cx="1053253" cy="823908"/>
          </a:xfrm>
          <a:prstGeom prst="arc">
            <a:avLst>
              <a:gd name="adj1" fmla="val 16200000"/>
              <a:gd name="adj2" fmla="val 21306437"/>
            </a:avLst>
          </a:prstGeom>
          <a:noFill/>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4" name="Łuk 13"/>
          <p:cNvSpPr/>
          <p:nvPr/>
        </p:nvSpPr>
        <p:spPr>
          <a:xfrm rot="1051558">
            <a:off x="7349320" y="2313752"/>
            <a:ext cx="894483" cy="479226"/>
          </a:xfrm>
          <a:prstGeom prst="arc">
            <a:avLst>
              <a:gd name="adj1" fmla="val 14626602"/>
              <a:gd name="adj2" fmla="val 2069328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pic>
        <p:nvPicPr>
          <p:cNvPr id="17" name="Obraz 16"/>
          <p:cNvPicPr>
            <a:picLocks noChangeAspect="1"/>
          </p:cNvPicPr>
          <p:nvPr/>
        </p:nvPicPr>
        <p:blipFill>
          <a:blip r:embed="rId6"/>
          <a:stretch>
            <a:fillRect/>
          </a:stretch>
        </p:blipFill>
        <p:spPr>
          <a:xfrm>
            <a:off x="9469689" y="3131890"/>
            <a:ext cx="1895475" cy="1343025"/>
          </a:xfrm>
          <a:prstGeom prst="rect">
            <a:avLst/>
          </a:prstGeom>
        </p:spPr>
      </p:pic>
      <p:sp>
        <p:nvSpPr>
          <p:cNvPr id="18" name="Łuk 17"/>
          <p:cNvSpPr/>
          <p:nvPr/>
        </p:nvSpPr>
        <p:spPr>
          <a:xfrm rot="2026082">
            <a:off x="7661493" y="2771765"/>
            <a:ext cx="2029600" cy="1566604"/>
          </a:xfrm>
          <a:prstGeom prst="arc">
            <a:avLst>
              <a:gd name="adj1" fmla="val 16200000"/>
              <a:gd name="adj2" fmla="val 20405326"/>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9" name="pole tekstowe 18"/>
          <p:cNvSpPr txBox="1"/>
          <p:nvPr/>
        </p:nvSpPr>
        <p:spPr>
          <a:xfrm>
            <a:off x="9502368" y="4253266"/>
            <a:ext cx="1830116" cy="369332"/>
          </a:xfrm>
          <a:prstGeom prst="rect">
            <a:avLst/>
          </a:prstGeom>
          <a:noFill/>
        </p:spPr>
        <p:txBody>
          <a:bodyPr wrap="none" rtlCol="0">
            <a:spAutoFit/>
          </a:bodyPr>
          <a:lstStyle/>
          <a:p>
            <a:r>
              <a:rPr lang="pl-PL" dirty="0" err="1"/>
              <a:t>Neural</a:t>
            </a:r>
            <a:r>
              <a:rPr lang="pl-PL" dirty="0"/>
              <a:t> </a:t>
            </a:r>
            <a:r>
              <a:rPr lang="pl-PL" dirty="0" err="1"/>
              <a:t>Stem</a:t>
            </a:r>
            <a:r>
              <a:rPr lang="pl-PL" dirty="0"/>
              <a:t> </a:t>
            </a:r>
            <a:r>
              <a:rPr lang="pl-PL" dirty="0" err="1"/>
              <a:t>Cells</a:t>
            </a:r>
            <a:endParaRPr lang="pl-PL" dirty="0"/>
          </a:p>
        </p:txBody>
      </p:sp>
      <p:pic>
        <p:nvPicPr>
          <p:cNvPr id="20" name="Obraz 19"/>
          <p:cNvPicPr>
            <a:picLocks noChangeAspect="1"/>
          </p:cNvPicPr>
          <p:nvPr/>
        </p:nvPicPr>
        <p:blipFill>
          <a:blip r:embed="rId7"/>
          <a:stretch>
            <a:fillRect/>
          </a:stretch>
        </p:blipFill>
        <p:spPr>
          <a:xfrm>
            <a:off x="8131821" y="4895464"/>
            <a:ext cx="3257550" cy="1552575"/>
          </a:xfrm>
          <a:prstGeom prst="rect">
            <a:avLst/>
          </a:prstGeom>
        </p:spPr>
      </p:pic>
      <p:sp>
        <p:nvSpPr>
          <p:cNvPr id="21" name="Łuk 20"/>
          <p:cNvSpPr/>
          <p:nvPr/>
        </p:nvSpPr>
        <p:spPr>
          <a:xfrm rot="3444717">
            <a:off x="9126867" y="4530404"/>
            <a:ext cx="1099880" cy="767244"/>
          </a:xfrm>
          <a:prstGeom prst="arc">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2" name="pole tekstowe 21"/>
          <p:cNvSpPr txBox="1"/>
          <p:nvPr/>
        </p:nvSpPr>
        <p:spPr>
          <a:xfrm>
            <a:off x="8311587" y="5882440"/>
            <a:ext cx="990600" cy="369332"/>
          </a:xfrm>
          <a:prstGeom prst="rect">
            <a:avLst/>
          </a:prstGeom>
          <a:noFill/>
        </p:spPr>
        <p:txBody>
          <a:bodyPr wrap="square" rtlCol="0">
            <a:spAutoFit/>
          </a:bodyPr>
          <a:lstStyle/>
          <a:p>
            <a:r>
              <a:rPr lang="pl-PL" dirty="0"/>
              <a:t>Neurony</a:t>
            </a:r>
          </a:p>
        </p:txBody>
      </p:sp>
      <p:sp>
        <p:nvSpPr>
          <p:cNvPr id="23" name="pole tekstowe 22"/>
          <p:cNvSpPr txBox="1"/>
          <p:nvPr/>
        </p:nvSpPr>
        <p:spPr>
          <a:xfrm>
            <a:off x="10700658" y="5886203"/>
            <a:ext cx="1064394" cy="369332"/>
          </a:xfrm>
          <a:prstGeom prst="rect">
            <a:avLst/>
          </a:prstGeom>
          <a:noFill/>
        </p:spPr>
        <p:txBody>
          <a:bodyPr wrap="none" rtlCol="0">
            <a:spAutoFit/>
          </a:bodyPr>
          <a:lstStyle/>
          <a:p>
            <a:r>
              <a:rPr lang="pl-PL" dirty="0" err="1"/>
              <a:t>Astrocyty</a:t>
            </a:r>
            <a:endParaRPr lang="pl-PL" dirty="0"/>
          </a:p>
        </p:txBody>
      </p:sp>
      <p:sp>
        <p:nvSpPr>
          <p:cNvPr id="24" name="pole tekstowe 23"/>
          <p:cNvSpPr txBox="1"/>
          <p:nvPr/>
        </p:nvSpPr>
        <p:spPr>
          <a:xfrm>
            <a:off x="3839347" y="5084330"/>
            <a:ext cx="2868029" cy="369332"/>
          </a:xfrm>
          <a:prstGeom prst="rect">
            <a:avLst/>
          </a:prstGeom>
          <a:solidFill>
            <a:schemeClr val="accent4">
              <a:lumMod val="20000"/>
              <a:lumOff val="80000"/>
            </a:schemeClr>
          </a:solidFill>
        </p:spPr>
        <p:txBody>
          <a:bodyPr wrap="none" rtlCol="0">
            <a:spAutoFit/>
          </a:bodyPr>
          <a:lstStyle/>
          <a:p>
            <a:r>
              <a:rPr lang="pl-PL" dirty="0"/>
              <a:t>Budowa tkanki nerwowej 3D</a:t>
            </a:r>
          </a:p>
        </p:txBody>
      </p:sp>
      <p:sp>
        <p:nvSpPr>
          <p:cNvPr id="25" name="pole tekstowe 24"/>
          <p:cNvSpPr txBox="1"/>
          <p:nvPr/>
        </p:nvSpPr>
        <p:spPr>
          <a:xfrm>
            <a:off x="2864050" y="5441365"/>
            <a:ext cx="3261919" cy="646331"/>
          </a:xfrm>
          <a:prstGeom prst="rect">
            <a:avLst/>
          </a:prstGeom>
          <a:solidFill>
            <a:schemeClr val="accent4">
              <a:lumMod val="20000"/>
              <a:lumOff val="80000"/>
            </a:schemeClr>
          </a:solidFill>
        </p:spPr>
        <p:txBody>
          <a:bodyPr wrap="none" rtlCol="0">
            <a:spAutoFit/>
          </a:bodyPr>
          <a:lstStyle/>
          <a:p>
            <a:r>
              <a:rPr lang="pl-PL" dirty="0"/>
              <a:t>Nowe terapie z wykorzystaniem  </a:t>
            </a:r>
          </a:p>
          <a:p>
            <a:r>
              <a:rPr lang="pl-PL" dirty="0"/>
              <a:t>wyprodukowanych komórek</a:t>
            </a:r>
          </a:p>
        </p:txBody>
      </p:sp>
      <p:sp>
        <p:nvSpPr>
          <p:cNvPr id="26" name="pole tekstowe 25"/>
          <p:cNvSpPr txBox="1"/>
          <p:nvPr/>
        </p:nvSpPr>
        <p:spPr>
          <a:xfrm>
            <a:off x="3601493" y="6069223"/>
            <a:ext cx="3452548" cy="646331"/>
          </a:xfrm>
          <a:prstGeom prst="rect">
            <a:avLst/>
          </a:prstGeom>
          <a:solidFill>
            <a:schemeClr val="accent4">
              <a:lumMod val="20000"/>
              <a:lumOff val="80000"/>
            </a:schemeClr>
          </a:solidFill>
        </p:spPr>
        <p:txBody>
          <a:bodyPr wrap="none" rtlCol="0">
            <a:spAutoFit/>
          </a:bodyPr>
          <a:lstStyle/>
          <a:p>
            <a:r>
              <a:rPr lang="pl-PL" dirty="0"/>
              <a:t>Badanie wpływu nowych leków na </a:t>
            </a:r>
          </a:p>
          <a:p>
            <a:r>
              <a:rPr lang="pl-PL" dirty="0"/>
              <a:t>komórki nerwowe</a:t>
            </a:r>
          </a:p>
        </p:txBody>
      </p:sp>
      <p:sp>
        <p:nvSpPr>
          <p:cNvPr id="27" name="Łuk 26"/>
          <p:cNvSpPr/>
          <p:nvPr/>
        </p:nvSpPr>
        <p:spPr>
          <a:xfrm rot="8013669">
            <a:off x="6895804" y="5169708"/>
            <a:ext cx="1708349" cy="1326598"/>
          </a:xfrm>
          <a:prstGeom prst="arc">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Tree>
    <p:extLst>
      <p:ext uri="{BB962C8B-B14F-4D97-AF65-F5344CB8AC3E}">
        <p14:creationId xmlns:p14="http://schemas.microsoft.com/office/powerpoint/2010/main" val="3187381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055" y="2238497"/>
            <a:ext cx="2145934" cy="1401321"/>
          </a:xfrm>
          <a:prstGeom prst="rect">
            <a:avLst/>
          </a:prstGeom>
        </p:spPr>
      </p:pic>
      <p:sp>
        <p:nvSpPr>
          <p:cNvPr id="2" name="Prostokąt zaokrąglony 1"/>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4" name="pole tekstowe 3"/>
          <p:cNvSpPr txBox="1"/>
          <p:nvPr/>
        </p:nvSpPr>
        <p:spPr>
          <a:xfrm>
            <a:off x="3906981" y="377888"/>
            <a:ext cx="5580887" cy="461665"/>
          </a:xfrm>
          <a:prstGeom prst="rect">
            <a:avLst/>
          </a:prstGeom>
          <a:noFill/>
        </p:spPr>
        <p:txBody>
          <a:bodyPr wrap="none" rtlCol="0">
            <a:spAutoFit/>
          </a:bodyPr>
          <a:lstStyle/>
          <a:p>
            <a:r>
              <a:rPr lang="pl-PL" sz="2400" dirty="0"/>
              <a:t>Etapy – odtwarzanie tkanek do przeszczepu</a:t>
            </a:r>
          </a:p>
        </p:txBody>
      </p:sp>
      <p:sp>
        <p:nvSpPr>
          <p:cNvPr id="7" name="Prostokąt 6"/>
          <p:cNvSpPr/>
          <p:nvPr/>
        </p:nvSpPr>
        <p:spPr>
          <a:xfrm>
            <a:off x="232757" y="1377026"/>
            <a:ext cx="11737570" cy="707886"/>
          </a:xfrm>
          <a:prstGeom prst="rect">
            <a:avLst/>
          </a:prstGeom>
        </p:spPr>
        <p:txBody>
          <a:bodyPr wrap="square">
            <a:spAutoFit/>
          </a:bodyPr>
          <a:lstStyle/>
          <a:p>
            <a:pPr algn="just"/>
            <a:r>
              <a:rPr lang="pl-PL" sz="2000" dirty="0"/>
              <a:t>Odtwarzanie tkanek do przeszczepu jest chyba najbardziej spektakularnym zastosowaniem dla </a:t>
            </a:r>
            <a:r>
              <a:rPr lang="pl-PL" sz="2000" dirty="0" err="1"/>
              <a:t>biodruku</a:t>
            </a:r>
            <a:r>
              <a:rPr lang="pl-PL" sz="2000" dirty="0"/>
              <a:t> 3D. Jednocześnie może stać się niebawem głównym przeznaczeniem tej technologii. </a:t>
            </a:r>
          </a:p>
        </p:txBody>
      </p:sp>
      <p:sp>
        <p:nvSpPr>
          <p:cNvPr id="11" name="Prostokąt 10"/>
          <p:cNvSpPr/>
          <p:nvPr/>
        </p:nvSpPr>
        <p:spPr>
          <a:xfrm>
            <a:off x="5874327" y="2256275"/>
            <a:ext cx="6096000" cy="646331"/>
          </a:xfrm>
          <a:prstGeom prst="rect">
            <a:avLst/>
          </a:prstGeom>
        </p:spPr>
        <p:txBody>
          <a:bodyPr>
            <a:spAutoFit/>
          </a:bodyPr>
          <a:lstStyle/>
          <a:p>
            <a:pPr algn="just"/>
            <a:r>
              <a:rPr lang="pl-PL" dirty="0"/>
              <a:t>Obrazowanie uszkodzonej tkanki i jej otoczenia może być wykorzystane do ukierunkowania projektu.</a:t>
            </a:r>
          </a:p>
        </p:txBody>
      </p:sp>
      <p:sp>
        <p:nvSpPr>
          <p:cNvPr id="12" name="pole tekstowe 11"/>
          <p:cNvSpPr txBox="1"/>
          <p:nvPr/>
        </p:nvSpPr>
        <p:spPr>
          <a:xfrm>
            <a:off x="5599772" y="2256275"/>
            <a:ext cx="359394" cy="369332"/>
          </a:xfrm>
          <a:prstGeom prst="rect">
            <a:avLst/>
          </a:prstGeom>
          <a:noFill/>
        </p:spPr>
        <p:txBody>
          <a:bodyPr wrap="none" rtlCol="0">
            <a:spAutoFit/>
          </a:bodyPr>
          <a:lstStyle/>
          <a:p>
            <a:r>
              <a:rPr lang="pl-PL" dirty="0"/>
              <a:t>1.</a:t>
            </a:r>
          </a:p>
        </p:txBody>
      </p:sp>
      <p:sp>
        <p:nvSpPr>
          <p:cNvPr id="13" name="Prostokąt 12"/>
          <p:cNvSpPr/>
          <p:nvPr/>
        </p:nvSpPr>
        <p:spPr>
          <a:xfrm>
            <a:off x="5869960" y="3374304"/>
            <a:ext cx="6096000" cy="923330"/>
          </a:xfrm>
          <a:prstGeom prst="rect">
            <a:avLst/>
          </a:prstGeom>
        </p:spPr>
        <p:txBody>
          <a:bodyPr>
            <a:spAutoFit/>
          </a:bodyPr>
          <a:lstStyle/>
          <a:p>
            <a:pPr algn="just"/>
            <a:r>
              <a:rPr lang="pl-PL" dirty="0"/>
              <a:t>Wybór materiałów i źródła komórek jest niezbędny i specyficzny dla formy i funkcji tkanki. Typowe materiały obejmują syntetyczne lub naturalne polimery. </a:t>
            </a:r>
          </a:p>
        </p:txBody>
      </p:sp>
      <p:sp>
        <p:nvSpPr>
          <p:cNvPr id="14" name="pole tekstowe 13"/>
          <p:cNvSpPr txBox="1"/>
          <p:nvPr/>
        </p:nvSpPr>
        <p:spPr>
          <a:xfrm>
            <a:off x="5599772" y="3374304"/>
            <a:ext cx="359394" cy="369332"/>
          </a:xfrm>
          <a:prstGeom prst="rect">
            <a:avLst/>
          </a:prstGeom>
          <a:noFill/>
        </p:spPr>
        <p:txBody>
          <a:bodyPr wrap="none" rtlCol="0">
            <a:spAutoFit/>
          </a:bodyPr>
          <a:lstStyle/>
          <a:p>
            <a:r>
              <a:rPr lang="pl-PL" dirty="0"/>
              <a:t>2.</a:t>
            </a:r>
          </a:p>
        </p:txBody>
      </p:sp>
      <p:sp>
        <p:nvSpPr>
          <p:cNvPr id="15" name="Prostokąt 14"/>
          <p:cNvSpPr/>
          <p:nvPr/>
        </p:nvSpPr>
        <p:spPr>
          <a:xfrm>
            <a:off x="5959166" y="4731232"/>
            <a:ext cx="6096000" cy="1477328"/>
          </a:xfrm>
          <a:prstGeom prst="rect">
            <a:avLst/>
          </a:prstGeom>
        </p:spPr>
        <p:txBody>
          <a:bodyPr>
            <a:spAutoFit/>
          </a:bodyPr>
          <a:lstStyle/>
          <a:p>
            <a:pPr algn="just"/>
            <a:r>
              <a:rPr lang="pl-PL" dirty="0"/>
              <a:t>Źródła komórek mogą być alogeniczne lub autologiczne. Te komponenty muszą być zintegrowane z systemami do drukowania </a:t>
            </a:r>
            <a:r>
              <a:rPr lang="pl-PL" dirty="0" err="1"/>
              <a:t>biotronowego</a:t>
            </a:r>
            <a:r>
              <a:rPr lang="pl-PL" dirty="0"/>
              <a:t> jako drukarki atramentowe, mikro-wytłaczane lub laserowe. Niektóre tkanki mogą wymagać okresu dojrzewania w bioreaktorze przed przeszczepieniem.</a:t>
            </a:r>
          </a:p>
        </p:txBody>
      </p:sp>
      <p:sp>
        <p:nvSpPr>
          <p:cNvPr id="16" name="pole tekstowe 15"/>
          <p:cNvSpPr txBox="1"/>
          <p:nvPr/>
        </p:nvSpPr>
        <p:spPr>
          <a:xfrm>
            <a:off x="5599772" y="4731232"/>
            <a:ext cx="359394" cy="369332"/>
          </a:xfrm>
          <a:prstGeom prst="rect">
            <a:avLst/>
          </a:prstGeom>
          <a:noFill/>
        </p:spPr>
        <p:txBody>
          <a:bodyPr wrap="none" rtlCol="0">
            <a:spAutoFit/>
          </a:bodyPr>
          <a:lstStyle/>
          <a:p>
            <a:r>
              <a:rPr lang="pl-PL" dirty="0"/>
              <a:t>3.</a:t>
            </a:r>
          </a:p>
        </p:txBody>
      </p:sp>
      <p:pic>
        <p:nvPicPr>
          <p:cNvPr id="17" name="Obraz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290" y="3462779"/>
            <a:ext cx="2814910" cy="1266563"/>
          </a:xfrm>
          <a:prstGeom prst="rect">
            <a:avLst/>
          </a:prstGeom>
        </p:spPr>
      </p:pic>
      <p:pic>
        <p:nvPicPr>
          <p:cNvPr id="9" name="Obraz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83" y="2350657"/>
            <a:ext cx="1849462" cy="1386644"/>
          </a:xfrm>
          <a:prstGeom prst="rect">
            <a:avLst/>
          </a:prstGeom>
        </p:spPr>
      </p:pic>
      <p:pic>
        <p:nvPicPr>
          <p:cNvPr id="18" name="Obraz 17"/>
          <p:cNvPicPr>
            <a:picLocks noChangeAspect="1"/>
          </p:cNvPicPr>
          <p:nvPr/>
        </p:nvPicPr>
        <p:blipFill>
          <a:blip r:embed="rId6"/>
          <a:stretch>
            <a:fillRect/>
          </a:stretch>
        </p:blipFill>
        <p:spPr>
          <a:xfrm>
            <a:off x="1197405" y="3721458"/>
            <a:ext cx="1584263" cy="1105867"/>
          </a:xfrm>
          <a:prstGeom prst="rect">
            <a:avLst/>
          </a:prstGeom>
        </p:spPr>
      </p:pic>
      <p:pic>
        <p:nvPicPr>
          <p:cNvPr id="19" name="Obraz 18"/>
          <p:cNvPicPr>
            <a:picLocks noChangeAspect="1"/>
          </p:cNvPicPr>
          <p:nvPr/>
        </p:nvPicPr>
        <p:blipFill>
          <a:blip r:embed="rId7"/>
          <a:stretch>
            <a:fillRect/>
          </a:stretch>
        </p:blipFill>
        <p:spPr>
          <a:xfrm>
            <a:off x="735961" y="4729342"/>
            <a:ext cx="1571625" cy="1104900"/>
          </a:xfrm>
          <a:prstGeom prst="rect">
            <a:avLst/>
          </a:prstGeom>
        </p:spPr>
      </p:pic>
      <p:pic>
        <p:nvPicPr>
          <p:cNvPr id="20" name="Obraz 19"/>
          <p:cNvPicPr>
            <a:picLocks noChangeAspect="1"/>
          </p:cNvPicPr>
          <p:nvPr/>
        </p:nvPicPr>
        <p:blipFill>
          <a:blip r:embed="rId8"/>
          <a:stretch>
            <a:fillRect/>
          </a:stretch>
        </p:blipFill>
        <p:spPr>
          <a:xfrm>
            <a:off x="1700853" y="5566866"/>
            <a:ext cx="1593806" cy="1134467"/>
          </a:xfrm>
          <a:prstGeom prst="rect">
            <a:avLst/>
          </a:prstGeom>
        </p:spPr>
      </p:pic>
      <p:pic>
        <p:nvPicPr>
          <p:cNvPr id="21" name="Obraz 20"/>
          <p:cNvPicPr>
            <a:picLocks noChangeAspect="1"/>
          </p:cNvPicPr>
          <p:nvPr/>
        </p:nvPicPr>
        <p:blipFill>
          <a:blip r:embed="rId9"/>
          <a:stretch>
            <a:fillRect/>
          </a:stretch>
        </p:blipFill>
        <p:spPr>
          <a:xfrm>
            <a:off x="2519845" y="4597469"/>
            <a:ext cx="1612894" cy="1124933"/>
          </a:xfrm>
          <a:prstGeom prst="rect">
            <a:avLst/>
          </a:prstGeom>
        </p:spPr>
      </p:pic>
    </p:spTree>
    <p:extLst>
      <p:ext uri="{BB962C8B-B14F-4D97-AF65-F5344CB8AC3E}">
        <p14:creationId xmlns:p14="http://schemas.microsoft.com/office/powerpoint/2010/main" val="106611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187508" y="1726208"/>
            <a:ext cx="5632537" cy="1938992"/>
          </a:xfrm>
          <a:prstGeom prst="rect">
            <a:avLst/>
          </a:prstGeom>
        </p:spPr>
        <p:txBody>
          <a:bodyPr wrap="square">
            <a:spAutoFit/>
          </a:bodyPr>
          <a:lstStyle/>
          <a:p>
            <a:pPr algn="just"/>
            <a:r>
              <a:rPr lang="pl-PL" sz="2000" dirty="0"/>
              <a:t>Pierwsze prace nad </a:t>
            </a:r>
            <a:r>
              <a:rPr lang="pl-PL" sz="2000" dirty="0" err="1"/>
              <a:t>biodrukowaniem</a:t>
            </a:r>
            <a:r>
              <a:rPr lang="pl-PL" sz="2000" dirty="0"/>
              <a:t> z początku XXI wieku wykorzystywały zwykłe drukarki atramentowe, stosujące efekt piezoelektryczny do tworzenia kropli tuszu – nie wymaga to wysokich temperatur, w związku z tym mogły być zastosowane do drukowania tusze wraz z żywymi komórkami. </a:t>
            </a:r>
          </a:p>
        </p:txBody>
      </p:sp>
      <p:sp>
        <p:nvSpPr>
          <p:cNvPr id="6" name="Prostokąt zaokrąglony 5"/>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7" name="pole tekstowe 6"/>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8" name="pole tekstowe 7"/>
          <p:cNvSpPr txBox="1"/>
          <p:nvPr/>
        </p:nvSpPr>
        <p:spPr>
          <a:xfrm>
            <a:off x="3906981" y="377888"/>
            <a:ext cx="4639988" cy="461665"/>
          </a:xfrm>
          <a:prstGeom prst="rect">
            <a:avLst/>
          </a:prstGeom>
          <a:noFill/>
        </p:spPr>
        <p:txBody>
          <a:bodyPr wrap="none" rtlCol="0">
            <a:spAutoFit/>
          </a:bodyPr>
          <a:lstStyle/>
          <a:p>
            <a:r>
              <a:rPr lang="pl-PL" sz="2400" dirty="0"/>
              <a:t>Jak to działa, czyli </a:t>
            </a:r>
            <a:r>
              <a:rPr lang="pl-PL" sz="2400" dirty="0" err="1"/>
              <a:t>biodruk</a:t>
            </a:r>
            <a:r>
              <a:rPr lang="pl-PL" sz="2400" dirty="0"/>
              <a:t> w skrócie</a:t>
            </a:r>
          </a:p>
        </p:txBody>
      </p:sp>
      <p:sp>
        <p:nvSpPr>
          <p:cNvPr id="9" name="Prostokąt 8"/>
          <p:cNvSpPr/>
          <p:nvPr/>
        </p:nvSpPr>
        <p:spPr>
          <a:xfrm>
            <a:off x="4918861" y="4414419"/>
            <a:ext cx="6096000" cy="2246769"/>
          </a:xfrm>
          <a:prstGeom prst="rect">
            <a:avLst/>
          </a:prstGeom>
        </p:spPr>
        <p:txBody>
          <a:bodyPr>
            <a:spAutoFit/>
          </a:bodyPr>
          <a:lstStyle/>
          <a:p>
            <a:pPr algn="just"/>
            <a:r>
              <a:rPr lang="pl-PL" sz="2000" dirty="0"/>
              <a:t>Obecnie najczęściej stosowaną formą </a:t>
            </a:r>
            <a:r>
              <a:rPr lang="pl-PL" sz="2000" dirty="0" err="1"/>
              <a:t>biodruku</a:t>
            </a:r>
            <a:r>
              <a:rPr lang="pl-PL" sz="2000" dirty="0"/>
              <a:t> jest ekstruzja - przy pomocy komputera wyciska się z kartridża (strzykawki) </a:t>
            </a:r>
            <a:r>
              <a:rPr lang="pl-PL" sz="2000" dirty="0" err="1"/>
              <a:t>biotusz</a:t>
            </a:r>
            <a:r>
              <a:rPr lang="pl-PL" sz="2000" dirty="0"/>
              <a:t> z komórkami, które układa się w kolejne warstwy tworząc konstrukcję trójwymiarową. Wydruk kontrolowany jest z poziomu komputera a drukarka ułoży warstwy tak jak my jej każemy. </a:t>
            </a:r>
          </a:p>
        </p:txBody>
      </p:sp>
      <p:pic>
        <p:nvPicPr>
          <p:cNvPr id="10" name="Obraz 9"/>
          <p:cNvPicPr>
            <a:picLocks noChangeAspect="1"/>
          </p:cNvPicPr>
          <p:nvPr/>
        </p:nvPicPr>
        <p:blipFill>
          <a:blip r:embed="rId3"/>
          <a:stretch>
            <a:fillRect/>
          </a:stretch>
        </p:blipFill>
        <p:spPr>
          <a:xfrm>
            <a:off x="7070617" y="1095074"/>
            <a:ext cx="3733800" cy="2771775"/>
          </a:xfrm>
          <a:prstGeom prst="rect">
            <a:avLst/>
          </a:prstGeom>
        </p:spPr>
      </p:pic>
      <p:pic>
        <p:nvPicPr>
          <p:cNvPr id="11" name="Obraz 10"/>
          <p:cNvPicPr>
            <a:picLocks noChangeAspect="1"/>
          </p:cNvPicPr>
          <p:nvPr/>
        </p:nvPicPr>
        <p:blipFill>
          <a:blip r:embed="rId4"/>
          <a:stretch>
            <a:fillRect/>
          </a:stretch>
        </p:blipFill>
        <p:spPr>
          <a:xfrm>
            <a:off x="1118261" y="4092991"/>
            <a:ext cx="3190875" cy="2628900"/>
          </a:xfrm>
          <a:prstGeom prst="rect">
            <a:avLst/>
          </a:prstGeom>
        </p:spPr>
      </p:pic>
    </p:spTree>
    <p:extLst>
      <p:ext uri="{BB962C8B-B14F-4D97-AF65-F5344CB8AC3E}">
        <p14:creationId xmlns:p14="http://schemas.microsoft.com/office/powerpoint/2010/main" val="3051881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314632" y="4873462"/>
            <a:ext cx="11655694" cy="1015663"/>
          </a:xfrm>
          <a:prstGeom prst="rect">
            <a:avLst/>
          </a:prstGeom>
        </p:spPr>
        <p:txBody>
          <a:bodyPr wrap="square">
            <a:spAutoFit/>
          </a:bodyPr>
          <a:lstStyle/>
          <a:p>
            <a:pPr algn="just"/>
            <a:r>
              <a:rPr lang="pl-PL" sz="2000" dirty="0"/>
              <a:t>W opublikowanych w latach 2003-2005 pracach naukowcy pod kierownictwem Thomasa </a:t>
            </a:r>
            <a:r>
              <a:rPr lang="pl-PL" sz="2000" dirty="0" err="1"/>
              <a:t>Bolanda</a:t>
            </a:r>
            <a:r>
              <a:rPr lang="pl-PL" sz="2000" dirty="0"/>
              <a:t> opisali drukowanie bakteriami (wykorzystując HP </a:t>
            </a:r>
            <a:r>
              <a:rPr lang="pl-PL" sz="2000" dirty="0" err="1"/>
              <a:t>Deskjet</a:t>
            </a:r>
            <a:r>
              <a:rPr lang="pl-PL" sz="2000" dirty="0"/>
              <a:t> 550C oraz Canon </a:t>
            </a:r>
            <a:r>
              <a:rPr lang="pl-PL" sz="2000" dirty="0" err="1"/>
              <a:t>Bubble</a:t>
            </a:r>
            <a:r>
              <a:rPr lang="pl-PL" sz="2000" dirty="0"/>
              <a:t> Jet 2100) i drukowanie komórkami </a:t>
            </a:r>
            <a:r>
              <a:rPr lang="pl-PL" sz="2000" dirty="0" err="1"/>
              <a:t>ssaczymi</a:t>
            </a:r>
            <a:r>
              <a:rPr lang="pl-PL" sz="2000" dirty="0"/>
              <a:t> (HP 550C/660C).</a:t>
            </a:r>
          </a:p>
        </p:txBody>
      </p:sp>
      <p:sp>
        <p:nvSpPr>
          <p:cNvPr id="3" name="Prostokąt 2"/>
          <p:cNvSpPr/>
          <p:nvPr/>
        </p:nvSpPr>
        <p:spPr>
          <a:xfrm>
            <a:off x="3043233" y="1327980"/>
            <a:ext cx="8927093" cy="2862322"/>
          </a:xfrm>
          <a:prstGeom prst="rect">
            <a:avLst/>
          </a:prstGeom>
        </p:spPr>
        <p:txBody>
          <a:bodyPr wrap="square">
            <a:spAutoFit/>
          </a:bodyPr>
          <a:lstStyle/>
          <a:p>
            <a:pPr algn="just"/>
            <a:r>
              <a:rPr lang="pl-PL" sz="2000" dirty="0" err="1"/>
              <a:t>Biodruk</a:t>
            </a:r>
            <a:r>
              <a:rPr lang="pl-PL" sz="2000" dirty="0"/>
              <a:t> laserowy opiera się na mechanizmie działania zupełnie odmiennym niż w przypadku zwykłych drukarek laserowych. Głównym elementem </a:t>
            </a:r>
            <a:r>
              <a:rPr lang="pl-PL" sz="2000" dirty="0" err="1"/>
              <a:t>biodrukarki</a:t>
            </a:r>
            <a:r>
              <a:rPr lang="pl-PL" sz="2000" dirty="0"/>
              <a:t> laserowej, poza laserem oczywiście, jest umieszczona nad obszarem drukowania szklana płytka na której rozprowadzony jest roztwór z komórkami. Roztwór przyklejony jest od dołu i pomiędzy nim a płytką znajduje się tzw. warstwa absorbująca, czyli cienka powłoka ze złota lub tytanu. Wiązka lasera, padająca na płytkę od góry, rozgrzewa metal w wybranych punktach. Powstają niewielkie pęcherzyki pary wodnej i krople roztworu z komórkami wyrzucane są z precyzją na podłoże.</a:t>
            </a:r>
          </a:p>
        </p:txBody>
      </p:sp>
      <p:sp>
        <p:nvSpPr>
          <p:cNvPr id="4" name="Prostokąt 3"/>
          <p:cNvSpPr/>
          <p:nvPr/>
        </p:nvSpPr>
        <p:spPr>
          <a:xfrm>
            <a:off x="6664065" y="6066503"/>
            <a:ext cx="5306261" cy="400110"/>
          </a:xfrm>
          <a:prstGeom prst="rect">
            <a:avLst/>
          </a:prstGeom>
        </p:spPr>
        <p:txBody>
          <a:bodyPr wrap="none">
            <a:spAutoFit/>
          </a:bodyPr>
          <a:lstStyle/>
          <a:p>
            <a:r>
              <a:rPr lang="pl-PL" sz="2000" dirty="0">
                <a:hlinkClick r:id="rId3"/>
              </a:rPr>
              <a:t>http://www.instructables.com/id/DIY-BioPrinter/</a:t>
            </a:r>
            <a:endParaRPr lang="pl-PL" sz="2000" dirty="0"/>
          </a:p>
        </p:txBody>
      </p:sp>
      <p:sp>
        <p:nvSpPr>
          <p:cNvPr id="5" name="Prostokąt zaokrąglony 4"/>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6" name="pole tekstowe 5"/>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7" name="pole tekstowe 6"/>
          <p:cNvSpPr txBox="1"/>
          <p:nvPr/>
        </p:nvSpPr>
        <p:spPr>
          <a:xfrm>
            <a:off x="3906981" y="377888"/>
            <a:ext cx="4482894" cy="461665"/>
          </a:xfrm>
          <a:prstGeom prst="rect">
            <a:avLst/>
          </a:prstGeom>
          <a:noFill/>
        </p:spPr>
        <p:txBody>
          <a:bodyPr wrap="none" rtlCol="0">
            <a:spAutoFit/>
          </a:bodyPr>
          <a:lstStyle/>
          <a:p>
            <a:r>
              <a:rPr lang="pl-PL" sz="2400" dirty="0"/>
              <a:t>Początki druku żywymi komórkami</a:t>
            </a:r>
          </a:p>
        </p:txBody>
      </p:sp>
      <p:pic>
        <p:nvPicPr>
          <p:cNvPr id="8" name="Obraz 7"/>
          <p:cNvPicPr>
            <a:picLocks noChangeAspect="1"/>
          </p:cNvPicPr>
          <p:nvPr/>
        </p:nvPicPr>
        <p:blipFill>
          <a:blip r:embed="rId4"/>
          <a:stretch>
            <a:fillRect/>
          </a:stretch>
        </p:blipFill>
        <p:spPr>
          <a:xfrm>
            <a:off x="137497" y="1494727"/>
            <a:ext cx="2733675" cy="2695575"/>
          </a:xfrm>
          <a:prstGeom prst="rect">
            <a:avLst/>
          </a:prstGeom>
        </p:spPr>
      </p:pic>
      <p:sp>
        <p:nvSpPr>
          <p:cNvPr id="9" name="pole tekstowe 8"/>
          <p:cNvSpPr txBox="1"/>
          <p:nvPr/>
        </p:nvSpPr>
        <p:spPr>
          <a:xfrm>
            <a:off x="314632" y="6066503"/>
            <a:ext cx="6363922" cy="400110"/>
          </a:xfrm>
          <a:prstGeom prst="rect">
            <a:avLst/>
          </a:prstGeom>
          <a:noFill/>
        </p:spPr>
        <p:txBody>
          <a:bodyPr wrap="none" rtlCol="0">
            <a:spAutoFit/>
          </a:bodyPr>
          <a:lstStyle/>
          <a:p>
            <a:r>
              <a:rPr lang="pl-PL" sz="2000" dirty="0"/>
              <a:t>Instrukcje jak zbudować </a:t>
            </a:r>
            <a:r>
              <a:rPr lang="pl-PL" sz="2000" dirty="0" err="1"/>
              <a:t>biodrukarkę</a:t>
            </a:r>
            <a:r>
              <a:rPr lang="pl-PL" sz="2000" dirty="0"/>
              <a:t> znajdziemy na stronie:</a:t>
            </a:r>
          </a:p>
        </p:txBody>
      </p:sp>
    </p:spTree>
    <p:extLst>
      <p:ext uri="{BB962C8B-B14F-4D97-AF65-F5344CB8AC3E}">
        <p14:creationId xmlns:p14="http://schemas.microsoft.com/office/powerpoint/2010/main" val="429084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az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540" y="2648117"/>
            <a:ext cx="1838325" cy="2486025"/>
          </a:xfrm>
          <a:prstGeom prst="rect">
            <a:avLst/>
          </a:prstGeom>
        </p:spPr>
      </p:pic>
      <p:sp>
        <p:nvSpPr>
          <p:cNvPr id="2" name="Prostokąt 1"/>
          <p:cNvSpPr/>
          <p:nvPr/>
        </p:nvSpPr>
        <p:spPr>
          <a:xfrm>
            <a:off x="367159" y="1889542"/>
            <a:ext cx="11716686" cy="1015663"/>
          </a:xfrm>
          <a:prstGeom prst="rect">
            <a:avLst/>
          </a:prstGeom>
        </p:spPr>
        <p:txBody>
          <a:bodyPr wrap="square">
            <a:spAutoFit/>
          </a:bodyPr>
          <a:lstStyle/>
          <a:p>
            <a:r>
              <a:rPr lang="pl-PL" sz="2000" dirty="0"/>
              <a:t>Wiele zespołów badawczych z całego świata ma już na swoim koncie pierwsze sukcesy z zakresu </a:t>
            </a:r>
            <a:r>
              <a:rPr lang="pl-PL" sz="2000" dirty="0" err="1"/>
              <a:t>biodrukowania</a:t>
            </a:r>
            <a:r>
              <a:rPr lang="pl-PL" sz="2000" dirty="0"/>
              <a:t> narządów i tkanek. Głównie obejmują one wydrukowanie </a:t>
            </a:r>
            <a:r>
              <a:rPr lang="pl-PL" sz="2000" dirty="0" err="1"/>
              <a:t>biorusztowań</a:t>
            </a:r>
            <a:r>
              <a:rPr lang="pl-PL" sz="2000" dirty="0"/>
              <a:t>, na których hodowano komórki o różnym pochodzeniu. </a:t>
            </a:r>
          </a:p>
        </p:txBody>
      </p:sp>
      <p:sp>
        <p:nvSpPr>
          <p:cNvPr id="4" name="Prostokąt zaokrąglony 3"/>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5" name="pole tekstowe 4"/>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6" name="pole tekstowe 5"/>
          <p:cNvSpPr txBox="1"/>
          <p:nvPr/>
        </p:nvSpPr>
        <p:spPr>
          <a:xfrm>
            <a:off x="3906981" y="377888"/>
            <a:ext cx="4438907" cy="461665"/>
          </a:xfrm>
          <a:prstGeom prst="rect">
            <a:avLst/>
          </a:prstGeom>
          <a:noFill/>
        </p:spPr>
        <p:txBody>
          <a:bodyPr wrap="none" rtlCol="0">
            <a:spAutoFit/>
          </a:bodyPr>
          <a:lstStyle/>
          <a:p>
            <a:r>
              <a:rPr lang="pl-PL" sz="2400" dirty="0"/>
              <a:t>Perspektywy rozwoju </a:t>
            </a:r>
            <a:r>
              <a:rPr lang="pl-PL" sz="2400" dirty="0" err="1"/>
              <a:t>biodruku</a:t>
            </a:r>
            <a:r>
              <a:rPr lang="pl-PL" sz="2400" dirty="0"/>
              <a:t> 3D</a:t>
            </a:r>
          </a:p>
        </p:txBody>
      </p:sp>
      <p:sp>
        <p:nvSpPr>
          <p:cNvPr id="7" name="Prostokąt 6"/>
          <p:cNvSpPr/>
          <p:nvPr/>
        </p:nvSpPr>
        <p:spPr>
          <a:xfrm>
            <a:off x="1834340" y="1304587"/>
            <a:ext cx="8534401" cy="461665"/>
          </a:xfrm>
          <a:prstGeom prst="rect">
            <a:avLst/>
          </a:prstGeom>
        </p:spPr>
        <p:txBody>
          <a:bodyPr wrap="square">
            <a:spAutoFit/>
          </a:bodyPr>
          <a:lstStyle/>
          <a:p>
            <a:r>
              <a:rPr lang="pl-PL" sz="2400" dirty="0"/>
              <a:t>Czy zbliżamy się do otrzymania prawidłowo działających narządów?</a:t>
            </a:r>
          </a:p>
        </p:txBody>
      </p:sp>
      <p:sp>
        <p:nvSpPr>
          <p:cNvPr id="8" name="Prostokąt 7"/>
          <p:cNvSpPr/>
          <p:nvPr/>
        </p:nvSpPr>
        <p:spPr>
          <a:xfrm>
            <a:off x="548639" y="5177554"/>
            <a:ext cx="11421687" cy="1200329"/>
          </a:xfrm>
          <a:prstGeom prst="rect">
            <a:avLst/>
          </a:prstGeom>
        </p:spPr>
        <p:txBody>
          <a:bodyPr wrap="square">
            <a:spAutoFit/>
          </a:bodyPr>
          <a:lstStyle/>
          <a:p>
            <a:r>
              <a:rPr lang="pl-PL" dirty="0"/>
              <a:t>Technika druku tkanek 3D będzie pomocna nie tylko w transplantologii, ale także w farmakologii w celu </a:t>
            </a:r>
            <a:r>
              <a:rPr lang="pl-PL" b="1" dirty="0"/>
              <a:t>personalizowania medycyny </a:t>
            </a:r>
            <a:r>
              <a:rPr lang="pl-PL" dirty="0"/>
              <a:t>czy też toksykologii do badania wpływu substancji nie tylko na hodowle komórkowe, ale na całe żyjące tkanki/organy. Możliwość zastosowania wydrukowanych tkanek z komórek pacjenta, które zostaną poddane testom farmakologicznym „in vitro" umożliwi lepszą i właściwiej dobraną terapię przewlekłą.</a:t>
            </a:r>
          </a:p>
        </p:txBody>
      </p:sp>
      <p:sp>
        <p:nvSpPr>
          <p:cNvPr id="9" name="Prostokąt 8"/>
          <p:cNvSpPr/>
          <p:nvPr/>
        </p:nvSpPr>
        <p:spPr>
          <a:xfrm>
            <a:off x="367159" y="3346955"/>
            <a:ext cx="4475381" cy="923330"/>
          </a:xfrm>
          <a:prstGeom prst="rect">
            <a:avLst/>
          </a:prstGeom>
        </p:spPr>
        <p:txBody>
          <a:bodyPr wrap="square">
            <a:spAutoFit/>
          </a:bodyPr>
          <a:lstStyle/>
          <a:p>
            <a:pPr algn="ctr"/>
            <a:r>
              <a:rPr lang="pl-PL" b="1" dirty="0">
                <a:solidFill>
                  <a:srgbClr val="C00000"/>
                </a:solidFill>
              </a:rPr>
              <a:t>Obecnie drukowane są już kości i chrząstki, udało się także wydrukować małżowinę uszną czy pęcherz moczowy. </a:t>
            </a:r>
          </a:p>
        </p:txBody>
      </p:sp>
      <p:sp>
        <p:nvSpPr>
          <p:cNvPr id="10" name="Prostokąt 9"/>
          <p:cNvSpPr/>
          <p:nvPr/>
        </p:nvSpPr>
        <p:spPr>
          <a:xfrm>
            <a:off x="6565519" y="3340614"/>
            <a:ext cx="4590727" cy="646331"/>
          </a:xfrm>
          <a:prstGeom prst="rect">
            <a:avLst/>
          </a:prstGeom>
        </p:spPr>
        <p:txBody>
          <a:bodyPr wrap="square">
            <a:spAutoFit/>
          </a:bodyPr>
          <a:lstStyle/>
          <a:p>
            <a:pPr algn="ctr"/>
            <a:r>
              <a:rPr lang="pl-PL" b="1" dirty="0">
                <a:solidFill>
                  <a:srgbClr val="C00000"/>
                </a:solidFill>
              </a:rPr>
              <a:t>Prace nad bioniczną wątrobą, nerką, trzustką a nawet sercem wciąż trwają. </a:t>
            </a:r>
          </a:p>
        </p:txBody>
      </p:sp>
    </p:spTree>
    <p:extLst>
      <p:ext uri="{BB962C8B-B14F-4D97-AF65-F5344CB8AC3E}">
        <p14:creationId xmlns:p14="http://schemas.microsoft.com/office/powerpoint/2010/main" val="3717111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225468" y="1273345"/>
            <a:ext cx="1217706" cy="400110"/>
          </a:xfrm>
          <a:prstGeom prst="rect">
            <a:avLst/>
          </a:prstGeom>
          <a:noFill/>
        </p:spPr>
        <p:txBody>
          <a:bodyPr wrap="none" rtlCol="0">
            <a:spAutoFit/>
          </a:bodyPr>
          <a:lstStyle/>
          <a:p>
            <a:r>
              <a:rPr lang="pl-PL" sz="2000" b="1" dirty="0"/>
              <a:t>ROK 2015</a:t>
            </a:r>
          </a:p>
        </p:txBody>
      </p:sp>
      <p:sp>
        <p:nvSpPr>
          <p:cNvPr id="3" name="Prostokąt 2"/>
          <p:cNvSpPr/>
          <p:nvPr/>
        </p:nvSpPr>
        <p:spPr>
          <a:xfrm>
            <a:off x="1443173" y="1457427"/>
            <a:ext cx="8878274" cy="1938992"/>
          </a:xfrm>
          <a:prstGeom prst="rect">
            <a:avLst/>
          </a:prstGeom>
        </p:spPr>
        <p:txBody>
          <a:bodyPr wrap="square">
            <a:spAutoFit/>
          </a:bodyPr>
          <a:lstStyle/>
          <a:p>
            <a:pPr algn="just"/>
            <a:r>
              <a:rPr lang="pl-PL" sz="2000" dirty="0"/>
              <a:t>Zespół badaczy pod przewodnictwem profesora </a:t>
            </a:r>
            <a:r>
              <a:rPr lang="pl-PL" sz="2000" b="1" dirty="0"/>
              <a:t>Tsuyoshi </a:t>
            </a:r>
            <a:r>
              <a:rPr lang="pl-PL" sz="2000" b="1" dirty="0" err="1"/>
              <a:t>Takato</a:t>
            </a:r>
            <a:r>
              <a:rPr lang="pl-PL" sz="2000" b="1" dirty="0"/>
              <a:t> </a:t>
            </a:r>
            <a:r>
              <a:rPr lang="pl-PL" sz="2000" dirty="0"/>
              <a:t>ze Szpitala Uniwersyteckiego w </a:t>
            </a:r>
            <a:r>
              <a:rPr lang="pl-PL" sz="2000" dirty="0" err="1"/>
              <a:t>Tokyo</a:t>
            </a:r>
            <a:r>
              <a:rPr lang="pl-PL" sz="2000" dirty="0"/>
              <a:t>, skonstruował </a:t>
            </a:r>
            <a:r>
              <a:rPr lang="pl-PL" sz="2000" dirty="0" err="1"/>
              <a:t>biodrukarkę</a:t>
            </a:r>
            <a:r>
              <a:rPr lang="pl-PL" sz="2000" dirty="0"/>
              <a:t> 3D, która umożliwia drukowanie funkcjonalnych tkanek przyswajalnych przez organizm człowieka. Japońscy naukowcy ogłosili, iż w przeciągu 12 miesięcy będą w stanie wykorzystywać swoją technologię do druku skóry, chrząstek, kości i stawów w procesie leczenia ludzi.</a:t>
            </a:r>
          </a:p>
        </p:txBody>
      </p:sp>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173" y="3580500"/>
            <a:ext cx="2172222" cy="3084555"/>
          </a:xfrm>
          <a:prstGeom prst="rect">
            <a:avLst/>
          </a:prstGeom>
        </p:spPr>
      </p:pic>
      <p:sp>
        <p:nvSpPr>
          <p:cNvPr id="6" name="Prostokąt zaokrąglony 5"/>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7" name="pole tekstowe 6"/>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8" name="pole tekstowe 7"/>
          <p:cNvSpPr txBox="1"/>
          <p:nvPr/>
        </p:nvSpPr>
        <p:spPr>
          <a:xfrm>
            <a:off x="3906981" y="377888"/>
            <a:ext cx="3013133" cy="461665"/>
          </a:xfrm>
          <a:prstGeom prst="rect">
            <a:avLst/>
          </a:prstGeom>
          <a:noFill/>
        </p:spPr>
        <p:txBody>
          <a:bodyPr wrap="none" rtlCol="0">
            <a:spAutoFit/>
          </a:bodyPr>
          <a:lstStyle/>
          <a:p>
            <a:r>
              <a:rPr lang="pl-PL" sz="2400" dirty="0"/>
              <a:t>Wyścig </a:t>
            </a:r>
            <a:r>
              <a:rPr lang="pl-PL" sz="2400" dirty="0" err="1"/>
              <a:t>bioprintingowy</a:t>
            </a:r>
            <a:endParaRPr lang="pl-PL" sz="2400" dirty="0"/>
          </a:p>
        </p:txBody>
      </p:sp>
      <p:pic>
        <p:nvPicPr>
          <p:cNvPr id="9" name="Obraz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892" y="3580499"/>
            <a:ext cx="3084555" cy="3084555"/>
          </a:xfrm>
          <a:prstGeom prst="rect">
            <a:avLst/>
          </a:prstGeom>
        </p:spPr>
      </p:pic>
      <p:pic>
        <p:nvPicPr>
          <p:cNvPr id="10" name="Obraz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066" y="3941784"/>
            <a:ext cx="3186961" cy="2124641"/>
          </a:xfrm>
          <a:prstGeom prst="rect">
            <a:avLst/>
          </a:prstGeom>
        </p:spPr>
      </p:pic>
    </p:spTree>
    <p:extLst>
      <p:ext uri="{BB962C8B-B14F-4D97-AF65-F5344CB8AC3E}">
        <p14:creationId xmlns:p14="http://schemas.microsoft.com/office/powerpoint/2010/main" val="1041720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zaokrąglony 2"/>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pole tekstowe 3"/>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5" name="pole tekstowe 4"/>
          <p:cNvSpPr txBox="1"/>
          <p:nvPr/>
        </p:nvSpPr>
        <p:spPr>
          <a:xfrm>
            <a:off x="3906981" y="377888"/>
            <a:ext cx="3013133" cy="461665"/>
          </a:xfrm>
          <a:prstGeom prst="rect">
            <a:avLst/>
          </a:prstGeom>
          <a:noFill/>
        </p:spPr>
        <p:txBody>
          <a:bodyPr wrap="none" rtlCol="0">
            <a:spAutoFit/>
          </a:bodyPr>
          <a:lstStyle/>
          <a:p>
            <a:r>
              <a:rPr lang="pl-PL" sz="2400" dirty="0"/>
              <a:t>Wyścig </a:t>
            </a:r>
            <a:r>
              <a:rPr lang="pl-PL" sz="2400" dirty="0" err="1"/>
              <a:t>bioprintingowy</a:t>
            </a:r>
            <a:endParaRPr lang="pl-PL" sz="2400" dirty="0"/>
          </a:p>
        </p:txBody>
      </p:sp>
      <p:pic>
        <p:nvPicPr>
          <p:cNvPr id="6" name="Obraz 5"/>
          <p:cNvPicPr>
            <a:picLocks noChangeAspect="1"/>
          </p:cNvPicPr>
          <p:nvPr/>
        </p:nvPicPr>
        <p:blipFill>
          <a:blip r:embed="rId3"/>
          <a:stretch>
            <a:fillRect/>
          </a:stretch>
        </p:blipFill>
        <p:spPr>
          <a:xfrm>
            <a:off x="1443174" y="4160651"/>
            <a:ext cx="4758668" cy="1274325"/>
          </a:xfrm>
          <a:prstGeom prst="rect">
            <a:avLst/>
          </a:prstGeom>
        </p:spPr>
      </p:pic>
      <p:pic>
        <p:nvPicPr>
          <p:cNvPr id="7" name="Obraz 6"/>
          <p:cNvPicPr>
            <a:picLocks noChangeAspect="1"/>
          </p:cNvPicPr>
          <p:nvPr/>
        </p:nvPicPr>
        <p:blipFill>
          <a:blip r:embed="rId4"/>
          <a:stretch>
            <a:fillRect/>
          </a:stretch>
        </p:blipFill>
        <p:spPr>
          <a:xfrm>
            <a:off x="6817075" y="2472701"/>
            <a:ext cx="5057775" cy="2962275"/>
          </a:xfrm>
          <a:prstGeom prst="rect">
            <a:avLst/>
          </a:prstGeom>
        </p:spPr>
      </p:pic>
      <p:sp>
        <p:nvSpPr>
          <p:cNvPr id="8" name="pole tekstowe 7"/>
          <p:cNvSpPr txBox="1"/>
          <p:nvPr/>
        </p:nvSpPr>
        <p:spPr>
          <a:xfrm>
            <a:off x="225468" y="1594005"/>
            <a:ext cx="1217706" cy="400110"/>
          </a:xfrm>
          <a:prstGeom prst="rect">
            <a:avLst/>
          </a:prstGeom>
          <a:noFill/>
        </p:spPr>
        <p:txBody>
          <a:bodyPr wrap="none" rtlCol="0">
            <a:spAutoFit/>
          </a:bodyPr>
          <a:lstStyle/>
          <a:p>
            <a:r>
              <a:rPr lang="pl-PL" sz="2000" b="1" dirty="0"/>
              <a:t>ROK 2017</a:t>
            </a:r>
          </a:p>
        </p:txBody>
      </p:sp>
      <p:sp>
        <p:nvSpPr>
          <p:cNvPr id="9" name="pole tekstowe 8"/>
          <p:cNvSpPr txBox="1"/>
          <p:nvPr/>
        </p:nvSpPr>
        <p:spPr>
          <a:xfrm>
            <a:off x="1443174" y="1594005"/>
            <a:ext cx="4758668" cy="1938992"/>
          </a:xfrm>
          <a:prstGeom prst="rect">
            <a:avLst/>
          </a:prstGeom>
          <a:noFill/>
        </p:spPr>
        <p:txBody>
          <a:bodyPr wrap="square" rtlCol="0">
            <a:spAutoFit/>
          </a:bodyPr>
          <a:lstStyle/>
          <a:p>
            <a:pPr algn="just"/>
            <a:r>
              <a:rPr lang="pl-PL" sz="2000" dirty="0"/>
              <a:t>Ten sam zespół japońskich naukowców dokonał przeszczepu tkanki chrzęstnej do grzbietu nosa u czterech osób z deformacją nosa. Implant tkanki chrzęstnej miał kształt kopuły o długości 5 cm, szerokości 6 mm i grubości 3mm.</a:t>
            </a:r>
          </a:p>
        </p:txBody>
      </p:sp>
    </p:spTree>
    <p:extLst>
      <p:ext uri="{BB962C8B-B14F-4D97-AF65-F5344CB8AC3E}">
        <p14:creationId xmlns:p14="http://schemas.microsoft.com/office/powerpoint/2010/main" val="1673058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48640" y="310285"/>
            <a:ext cx="3572581" cy="584775"/>
          </a:xfrm>
          <a:prstGeom prst="rect">
            <a:avLst/>
          </a:prstGeom>
          <a:noFill/>
        </p:spPr>
        <p:txBody>
          <a:bodyPr wrap="none" rtlCol="0">
            <a:spAutoFit/>
          </a:bodyPr>
          <a:lstStyle/>
          <a:p>
            <a:r>
              <a:rPr lang="pl-PL" sz="3200" dirty="0">
                <a:solidFill>
                  <a:schemeClr val="bg1"/>
                </a:solidFill>
              </a:rPr>
              <a:t>TROCHĘ  HISTORII  1</a:t>
            </a:r>
          </a:p>
        </p:txBody>
      </p:sp>
      <p:sp>
        <p:nvSpPr>
          <p:cNvPr id="4" name="pole tekstowe 3"/>
          <p:cNvSpPr txBox="1"/>
          <p:nvPr/>
        </p:nvSpPr>
        <p:spPr>
          <a:xfrm>
            <a:off x="955964" y="1551981"/>
            <a:ext cx="7252662" cy="707886"/>
          </a:xfrm>
          <a:prstGeom prst="rect">
            <a:avLst/>
          </a:prstGeom>
          <a:noFill/>
        </p:spPr>
        <p:txBody>
          <a:bodyPr wrap="square" rtlCol="0">
            <a:spAutoFit/>
          </a:bodyPr>
          <a:lstStyle/>
          <a:p>
            <a:pPr algn="just"/>
            <a:r>
              <a:rPr lang="pl-PL" sz="2000" dirty="0"/>
              <a:t>Wynalezienie drzeworytu, a następnie druku (prasy drukarskiej) w XV wieku przez Johannesa Gutenberga.</a:t>
            </a:r>
          </a:p>
        </p:txBody>
      </p:sp>
      <p:pic>
        <p:nvPicPr>
          <p:cNvPr id="5" name="Obraz 4"/>
          <p:cNvPicPr>
            <a:picLocks noChangeAspect="1"/>
          </p:cNvPicPr>
          <p:nvPr/>
        </p:nvPicPr>
        <p:blipFill>
          <a:blip r:embed="rId3"/>
          <a:stretch>
            <a:fillRect/>
          </a:stretch>
        </p:blipFill>
        <p:spPr>
          <a:xfrm>
            <a:off x="8559769" y="1707027"/>
            <a:ext cx="1327612" cy="1864691"/>
          </a:xfrm>
          <a:prstGeom prst="rect">
            <a:avLst/>
          </a:prstGeom>
        </p:spPr>
      </p:pic>
      <p:pic>
        <p:nvPicPr>
          <p:cNvPr id="6" name="Obraz 5"/>
          <p:cNvPicPr>
            <a:picLocks noChangeAspect="1"/>
          </p:cNvPicPr>
          <p:nvPr/>
        </p:nvPicPr>
        <p:blipFill>
          <a:blip r:embed="rId4"/>
          <a:stretch>
            <a:fillRect/>
          </a:stretch>
        </p:blipFill>
        <p:spPr>
          <a:xfrm>
            <a:off x="10242464" y="1438700"/>
            <a:ext cx="1619336" cy="2429005"/>
          </a:xfrm>
          <a:prstGeom prst="rect">
            <a:avLst/>
          </a:prstGeom>
        </p:spPr>
      </p:pic>
      <p:sp>
        <p:nvSpPr>
          <p:cNvPr id="7" name="pole tekstowe 6"/>
          <p:cNvSpPr txBox="1"/>
          <p:nvPr/>
        </p:nvSpPr>
        <p:spPr>
          <a:xfrm>
            <a:off x="596569" y="1538625"/>
            <a:ext cx="378630" cy="400110"/>
          </a:xfrm>
          <a:prstGeom prst="rect">
            <a:avLst/>
          </a:prstGeom>
          <a:noFill/>
        </p:spPr>
        <p:txBody>
          <a:bodyPr wrap="none" rtlCol="0">
            <a:spAutoFit/>
          </a:bodyPr>
          <a:lstStyle/>
          <a:p>
            <a:r>
              <a:rPr lang="pl-PL" sz="2000" dirty="0"/>
              <a:t>1.</a:t>
            </a:r>
          </a:p>
        </p:txBody>
      </p:sp>
      <p:sp>
        <p:nvSpPr>
          <p:cNvPr id="8" name="pole tekstowe 7"/>
          <p:cNvSpPr txBox="1"/>
          <p:nvPr/>
        </p:nvSpPr>
        <p:spPr>
          <a:xfrm>
            <a:off x="955963" y="2138790"/>
            <a:ext cx="7256602" cy="707886"/>
          </a:xfrm>
          <a:prstGeom prst="rect">
            <a:avLst/>
          </a:prstGeom>
          <a:noFill/>
        </p:spPr>
        <p:txBody>
          <a:bodyPr wrap="square" rtlCol="0">
            <a:spAutoFit/>
          </a:bodyPr>
          <a:lstStyle/>
          <a:p>
            <a:pPr algn="just"/>
            <a:r>
              <a:rPr lang="pl-PL" sz="2000" dirty="0"/>
              <a:t>Druk miał rewolucyjny wpływ na społeczeństwo wpływając na edukację, politykę, religię i język na całym świecie.</a:t>
            </a:r>
          </a:p>
        </p:txBody>
      </p:sp>
      <p:sp>
        <p:nvSpPr>
          <p:cNvPr id="9" name="pole tekstowe 8"/>
          <p:cNvSpPr txBox="1"/>
          <p:nvPr/>
        </p:nvSpPr>
        <p:spPr>
          <a:xfrm>
            <a:off x="959903" y="3147526"/>
            <a:ext cx="7252662" cy="1323439"/>
          </a:xfrm>
          <a:prstGeom prst="rect">
            <a:avLst/>
          </a:prstGeom>
          <a:noFill/>
        </p:spPr>
        <p:txBody>
          <a:bodyPr wrap="square" rtlCol="0">
            <a:spAutoFit/>
          </a:bodyPr>
          <a:lstStyle/>
          <a:p>
            <a:pPr algn="just"/>
            <a:r>
              <a:rPr lang="pl-PL" sz="2000" dirty="0"/>
              <a:t>W ciągu ostatnich kilku dekad technologia drukowania przeszła od druku dwuwymiarowego (2D), do procesu addytywnego w którym kolejne warstwy materiału są rozprowadzane, tworząc kształty trójwymiarowe (3D).</a:t>
            </a:r>
          </a:p>
        </p:txBody>
      </p:sp>
      <p:sp>
        <p:nvSpPr>
          <p:cNvPr id="10" name="pole tekstowe 9"/>
          <p:cNvSpPr txBox="1"/>
          <p:nvPr/>
        </p:nvSpPr>
        <p:spPr>
          <a:xfrm>
            <a:off x="596569" y="3143038"/>
            <a:ext cx="378630" cy="400110"/>
          </a:xfrm>
          <a:prstGeom prst="rect">
            <a:avLst/>
          </a:prstGeom>
          <a:noFill/>
        </p:spPr>
        <p:txBody>
          <a:bodyPr wrap="none" rtlCol="0">
            <a:spAutoFit/>
          </a:bodyPr>
          <a:lstStyle/>
          <a:p>
            <a:r>
              <a:rPr lang="pl-PL" sz="2000" dirty="0"/>
              <a:t>2.</a:t>
            </a:r>
          </a:p>
        </p:txBody>
      </p:sp>
      <p:pic>
        <p:nvPicPr>
          <p:cNvPr id="11" name="Obraz 10"/>
          <p:cNvPicPr>
            <a:picLocks noChangeAspect="1"/>
          </p:cNvPicPr>
          <p:nvPr/>
        </p:nvPicPr>
        <p:blipFill>
          <a:blip r:embed="rId5"/>
          <a:stretch>
            <a:fillRect/>
          </a:stretch>
        </p:blipFill>
        <p:spPr>
          <a:xfrm>
            <a:off x="7474381" y="4635146"/>
            <a:ext cx="2768083" cy="2222854"/>
          </a:xfrm>
          <a:prstGeom prst="rect">
            <a:avLst/>
          </a:prstGeom>
        </p:spPr>
      </p:pic>
      <p:pic>
        <p:nvPicPr>
          <p:cNvPr id="12" name="Obraz 11"/>
          <p:cNvPicPr>
            <a:picLocks noChangeAspect="1"/>
          </p:cNvPicPr>
          <p:nvPr/>
        </p:nvPicPr>
        <p:blipFill>
          <a:blip r:embed="rId6"/>
          <a:stretch>
            <a:fillRect/>
          </a:stretch>
        </p:blipFill>
        <p:spPr>
          <a:xfrm>
            <a:off x="10046741" y="4207523"/>
            <a:ext cx="2010781" cy="1510207"/>
          </a:xfrm>
          <a:prstGeom prst="rect">
            <a:avLst/>
          </a:prstGeom>
        </p:spPr>
      </p:pic>
      <p:sp>
        <p:nvSpPr>
          <p:cNvPr id="13" name="pole tekstowe 12"/>
          <p:cNvSpPr txBox="1"/>
          <p:nvPr/>
        </p:nvSpPr>
        <p:spPr>
          <a:xfrm>
            <a:off x="955964" y="4679211"/>
            <a:ext cx="7260542" cy="1323439"/>
          </a:xfrm>
          <a:prstGeom prst="rect">
            <a:avLst/>
          </a:prstGeom>
          <a:noFill/>
        </p:spPr>
        <p:txBody>
          <a:bodyPr wrap="square" rtlCol="0">
            <a:spAutoFit/>
          </a:bodyPr>
          <a:lstStyle/>
          <a:p>
            <a:pPr algn="just"/>
            <a:r>
              <a:rPr lang="pl-PL" sz="2000" dirty="0"/>
              <a:t>Druk 3D po raz pierwszy opisał w 1986 roku </a:t>
            </a:r>
            <a:r>
              <a:rPr lang="pl-PL" sz="2000" dirty="0" err="1"/>
              <a:t>Charls</a:t>
            </a:r>
            <a:r>
              <a:rPr lang="pl-PL" sz="2000" dirty="0"/>
              <a:t> Hull nazywając swoją metodę „</a:t>
            </a:r>
            <a:r>
              <a:rPr lang="pl-PL" sz="2000" dirty="0" err="1"/>
              <a:t>sterolitografią</a:t>
            </a:r>
            <a:r>
              <a:rPr lang="pl-PL" sz="2000" dirty="0"/>
              <a:t>”. Cienkie warstwy materiału, który można utwardzić światłem UV były kolejno drukowane w warstwach, tworząc strukturę 3D.</a:t>
            </a:r>
          </a:p>
        </p:txBody>
      </p:sp>
      <p:sp>
        <p:nvSpPr>
          <p:cNvPr id="15" name="pole tekstowe 14"/>
          <p:cNvSpPr txBox="1"/>
          <p:nvPr/>
        </p:nvSpPr>
        <p:spPr>
          <a:xfrm>
            <a:off x="592629" y="4696599"/>
            <a:ext cx="378630" cy="400110"/>
          </a:xfrm>
          <a:prstGeom prst="rect">
            <a:avLst/>
          </a:prstGeom>
          <a:noFill/>
        </p:spPr>
        <p:txBody>
          <a:bodyPr wrap="none" rtlCol="0">
            <a:spAutoFit/>
          </a:bodyPr>
          <a:lstStyle/>
          <a:p>
            <a:r>
              <a:rPr lang="pl-PL" sz="2000" dirty="0"/>
              <a:t>3.</a:t>
            </a:r>
          </a:p>
        </p:txBody>
      </p:sp>
    </p:spTree>
    <p:extLst>
      <p:ext uri="{BB962C8B-B14F-4D97-AF65-F5344CB8AC3E}">
        <p14:creationId xmlns:p14="http://schemas.microsoft.com/office/powerpoint/2010/main" val="108990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495052" y="1528176"/>
            <a:ext cx="5798708" cy="1323439"/>
          </a:xfrm>
          <a:prstGeom prst="rect">
            <a:avLst/>
          </a:prstGeom>
        </p:spPr>
        <p:txBody>
          <a:bodyPr wrap="square">
            <a:spAutoFit/>
          </a:bodyPr>
          <a:lstStyle/>
          <a:p>
            <a:pPr algn="just"/>
            <a:r>
              <a:rPr lang="pl-PL" sz="2000" dirty="0"/>
              <a:t>Naukowcy z </a:t>
            </a:r>
            <a:r>
              <a:rPr lang="pl-PL" sz="2000" b="1" dirty="0"/>
              <a:t>Uniwersytetu w Toronto </a:t>
            </a:r>
            <a:r>
              <a:rPr lang="pl-PL" sz="2000" dirty="0"/>
              <a:t>stworzyli poręczną drukarkę 3D, która wytwarza ludzką skórę „in situ”. Wynalazek może zrewolucjonizować leczenie oparzeń.</a:t>
            </a:r>
          </a:p>
        </p:txBody>
      </p:sp>
      <p:sp>
        <p:nvSpPr>
          <p:cNvPr id="4" name="pole tekstowe 3"/>
          <p:cNvSpPr txBox="1"/>
          <p:nvPr/>
        </p:nvSpPr>
        <p:spPr>
          <a:xfrm>
            <a:off x="232756" y="1528176"/>
            <a:ext cx="1217706" cy="400110"/>
          </a:xfrm>
          <a:prstGeom prst="rect">
            <a:avLst/>
          </a:prstGeom>
          <a:noFill/>
        </p:spPr>
        <p:txBody>
          <a:bodyPr wrap="none" rtlCol="0">
            <a:spAutoFit/>
          </a:bodyPr>
          <a:lstStyle/>
          <a:p>
            <a:r>
              <a:rPr lang="pl-PL" sz="2000" b="1" dirty="0"/>
              <a:t>ROK 2018</a:t>
            </a:r>
          </a:p>
        </p:txBody>
      </p:sp>
      <p:sp>
        <p:nvSpPr>
          <p:cNvPr id="5" name="Prostokąt 4"/>
          <p:cNvSpPr/>
          <p:nvPr/>
        </p:nvSpPr>
        <p:spPr>
          <a:xfrm>
            <a:off x="7293760" y="3903190"/>
            <a:ext cx="4447519" cy="2246769"/>
          </a:xfrm>
          <a:prstGeom prst="rect">
            <a:avLst/>
          </a:prstGeom>
        </p:spPr>
        <p:txBody>
          <a:bodyPr wrap="square">
            <a:spAutoFit/>
          </a:bodyPr>
          <a:lstStyle/>
          <a:p>
            <a:pPr algn="just"/>
            <a:r>
              <a:rPr lang="pl-PL" sz="2000" dirty="0"/>
              <a:t>Opracowane urządzenie jest bardzo proste w użyciu i waży mniej niż kilogram. Drukarka 3D tworzy płaty skóry wykonane z biomateriału zawierającego białka, takie jak kolagen, który naturalnie występuje w ludzkiej skórze, oraz fibryna, która przyspiesza gojenie ran. </a:t>
            </a:r>
          </a:p>
        </p:txBody>
      </p:sp>
      <p:pic>
        <p:nvPicPr>
          <p:cNvPr id="7" name="Obraz 6"/>
          <p:cNvPicPr>
            <a:picLocks noChangeAspect="1"/>
          </p:cNvPicPr>
          <p:nvPr/>
        </p:nvPicPr>
        <p:blipFill>
          <a:blip r:embed="rId3"/>
          <a:stretch>
            <a:fillRect/>
          </a:stretch>
        </p:blipFill>
        <p:spPr>
          <a:xfrm>
            <a:off x="2550009" y="2970001"/>
            <a:ext cx="4460012" cy="2668043"/>
          </a:xfrm>
          <a:prstGeom prst="rect">
            <a:avLst/>
          </a:prstGeom>
        </p:spPr>
      </p:pic>
      <p:sp>
        <p:nvSpPr>
          <p:cNvPr id="8" name="Prostokąt zaokrąglony 7"/>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9" name="pole tekstowe 8"/>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10" name="pole tekstowe 9"/>
          <p:cNvSpPr txBox="1"/>
          <p:nvPr/>
        </p:nvSpPr>
        <p:spPr>
          <a:xfrm>
            <a:off x="3906981" y="377888"/>
            <a:ext cx="3013133" cy="461665"/>
          </a:xfrm>
          <a:prstGeom prst="rect">
            <a:avLst/>
          </a:prstGeom>
          <a:noFill/>
        </p:spPr>
        <p:txBody>
          <a:bodyPr wrap="none" rtlCol="0">
            <a:spAutoFit/>
          </a:bodyPr>
          <a:lstStyle/>
          <a:p>
            <a:r>
              <a:rPr lang="pl-PL" sz="2400" dirty="0"/>
              <a:t>Wyścig </a:t>
            </a:r>
            <a:r>
              <a:rPr lang="pl-PL" sz="2400" dirty="0" err="1"/>
              <a:t>bioprintingowy</a:t>
            </a:r>
            <a:endParaRPr lang="pl-PL" sz="2400" dirty="0"/>
          </a:p>
        </p:txBody>
      </p:sp>
    </p:spTree>
    <p:extLst>
      <p:ext uri="{BB962C8B-B14F-4D97-AF65-F5344CB8AC3E}">
        <p14:creationId xmlns:p14="http://schemas.microsoft.com/office/powerpoint/2010/main" val="3424778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48640" y="1540059"/>
            <a:ext cx="6096000" cy="1938992"/>
          </a:xfrm>
          <a:prstGeom prst="rect">
            <a:avLst/>
          </a:prstGeom>
        </p:spPr>
        <p:txBody>
          <a:bodyPr>
            <a:spAutoFit/>
          </a:bodyPr>
          <a:lstStyle/>
          <a:p>
            <a:pPr algn="just"/>
            <a:r>
              <a:rPr lang="pl-PL" sz="2000" dirty="0"/>
              <a:t>Uwzględniając wcześniejsze deklaracje rosyjskich naukowców pod przewodnictwem profesora </a:t>
            </a:r>
            <a:r>
              <a:rPr lang="pl-PL" sz="2000" dirty="0" err="1"/>
              <a:t>Mirnova</a:t>
            </a:r>
            <a:r>
              <a:rPr lang="pl-PL" sz="2000" dirty="0"/>
              <a:t> (obiecujących wydrukowanie funkcjonalnej nerki w 2018 roku), oraz prace amerykańskiego </a:t>
            </a:r>
            <a:r>
              <a:rPr lang="pl-PL" sz="2000" dirty="0" err="1"/>
              <a:t>Organovo</a:t>
            </a:r>
            <a:r>
              <a:rPr lang="pl-PL" sz="2000" dirty="0"/>
              <a:t> współdziałającego z Uniwersytetem Yale – można już oficjalnie mówić o globalnym wyścigu </a:t>
            </a:r>
            <a:r>
              <a:rPr lang="pl-PL" sz="2000" dirty="0" err="1"/>
              <a:t>bioprintingowym</a:t>
            </a:r>
            <a:r>
              <a:rPr lang="pl-PL" sz="2000" dirty="0"/>
              <a:t>.</a:t>
            </a:r>
          </a:p>
        </p:txBody>
      </p:sp>
      <p:sp>
        <p:nvSpPr>
          <p:cNvPr id="3" name="Prostokąt zaokrąglony 2"/>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pole tekstowe 3"/>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5" name="pole tekstowe 4"/>
          <p:cNvSpPr txBox="1"/>
          <p:nvPr/>
        </p:nvSpPr>
        <p:spPr>
          <a:xfrm>
            <a:off x="3906981" y="377888"/>
            <a:ext cx="3013133" cy="461665"/>
          </a:xfrm>
          <a:prstGeom prst="rect">
            <a:avLst/>
          </a:prstGeom>
          <a:noFill/>
        </p:spPr>
        <p:txBody>
          <a:bodyPr wrap="none" rtlCol="0">
            <a:spAutoFit/>
          </a:bodyPr>
          <a:lstStyle/>
          <a:p>
            <a:r>
              <a:rPr lang="pl-PL" sz="2400" dirty="0"/>
              <a:t>Wyścig </a:t>
            </a:r>
            <a:r>
              <a:rPr lang="pl-PL" sz="2400" dirty="0" err="1"/>
              <a:t>bioprintingowy</a:t>
            </a:r>
            <a:endParaRPr lang="pl-PL" sz="2400" dirty="0"/>
          </a:p>
        </p:txBody>
      </p:sp>
      <p:pic>
        <p:nvPicPr>
          <p:cNvPr id="6" name="Obraz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41" y="4065739"/>
            <a:ext cx="3380543" cy="2251878"/>
          </a:xfrm>
          <a:prstGeom prst="rect">
            <a:avLst/>
          </a:prstGeom>
        </p:spPr>
      </p:pic>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030" y="1389410"/>
            <a:ext cx="4629150" cy="2200275"/>
          </a:xfrm>
          <a:prstGeom prst="rect">
            <a:avLst/>
          </a:prstGeom>
        </p:spPr>
      </p:pic>
      <p:pic>
        <p:nvPicPr>
          <p:cNvPr id="8" name="Obraz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2280" y="3964942"/>
            <a:ext cx="2857500" cy="2352675"/>
          </a:xfrm>
          <a:prstGeom prst="rect">
            <a:avLst/>
          </a:prstGeom>
        </p:spPr>
      </p:pic>
    </p:spTree>
    <p:extLst>
      <p:ext uri="{BB962C8B-B14F-4D97-AF65-F5344CB8AC3E}">
        <p14:creationId xmlns:p14="http://schemas.microsoft.com/office/powerpoint/2010/main" val="78089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2674373" y="2490301"/>
            <a:ext cx="6784259" cy="1200329"/>
          </a:xfrm>
          <a:prstGeom prst="rect">
            <a:avLst/>
          </a:prstGeom>
        </p:spPr>
        <p:txBody>
          <a:bodyPr wrap="square">
            <a:spAutoFit/>
          </a:bodyPr>
          <a:lstStyle/>
          <a:p>
            <a:pPr algn="ctr"/>
            <a:r>
              <a:rPr lang="pl-PL" sz="2400" b="1" dirty="0"/>
              <a:t>Druk 3D w medycynie jest jedną z największych obietnic współczesnej nauki. To całkowicie nowe spojrzenie na transplantologię. </a:t>
            </a:r>
          </a:p>
        </p:txBody>
      </p:sp>
    </p:spTree>
    <p:extLst>
      <p:ext uri="{BB962C8B-B14F-4D97-AF65-F5344CB8AC3E}">
        <p14:creationId xmlns:p14="http://schemas.microsoft.com/office/powerpoint/2010/main" val="3449396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232756" y="1631687"/>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108561" y="1750779"/>
            <a:ext cx="1460656" cy="584775"/>
          </a:xfrm>
          <a:prstGeom prst="rect">
            <a:avLst/>
          </a:prstGeom>
          <a:noFill/>
        </p:spPr>
        <p:txBody>
          <a:bodyPr wrap="none" rtlCol="0">
            <a:spAutoFit/>
          </a:bodyPr>
          <a:lstStyle/>
          <a:p>
            <a:r>
              <a:rPr lang="pl-PL" sz="3200" b="1" dirty="0">
                <a:solidFill>
                  <a:schemeClr val="bg1"/>
                </a:solidFill>
              </a:rPr>
              <a:t>KONIEC</a:t>
            </a:r>
          </a:p>
        </p:txBody>
      </p:sp>
      <p:pic>
        <p:nvPicPr>
          <p:cNvPr id="5" name="Obraz 4"/>
          <p:cNvPicPr>
            <a:picLocks noChangeAspect="1"/>
          </p:cNvPicPr>
          <p:nvPr/>
        </p:nvPicPr>
        <p:blipFill>
          <a:blip r:embed="rId3"/>
          <a:stretch>
            <a:fillRect/>
          </a:stretch>
        </p:blipFill>
        <p:spPr>
          <a:xfrm>
            <a:off x="3682844" y="2641342"/>
            <a:ext cx="4286250" cy="2895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97896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48640" y="310285"/>
            <a:ext cx="3572581" cy="584775"/>
          </a:xfrm>
          <a:prstGeom prst="rect">
            <a:avLst/>
          </a:prstGeom>
          <a:noFill/>
        </p:spPr>
        <p:txBody>
          <a:bodyPr wrap="none" rtlCol="0">
            <a:spAutoFit/>
          </a:bodyPr>
          <a:lstStyle/>
          <a:p>
            <a:r>
              <a:rPr lang="pl-PL" sz="3200" dirty="0">
                <a:solidFill>
                  <a:schemeClr val="bg1"/>
                </a:solidFill>
              </a:rPr>
              <a:t>TROCHĘ  HISTORII  2</a:t>
            </a:r>
          </a:p>
        </p:txBody>
      </p:sp>
      <p:sp>
        <p:nvSpPr>
          <p:cNvPr id="4" name="pole tekstowe 3"/>
          <p:cNvSpPr txBox="1"/>
          <p:nvPr/>
        </p:nvSpPr>
        <p:spPr>
          <a:xfrm>
            <a:off x="955963" y="1450943"/>
            <a:ext cx="8137237" cy="1323439"/>
          </a:xfrm>
          <a:prstGeom prst="rect">
            <a:avLst/>
          </a:prstGeom>
          <a:noFill/>
        </p:spPr>
        <p:txBody>
          <a:bodyPr wrap="square" rtlCol="0">
            <a:spAutoFit/>
          </a:bodyPr>
          <a:lstStyle/>
          <a:p>
            <a:pPr algn="just"/>
            <a:r>
              <a:rPr lang="pl-PL" sz="2000" dirty="0"/>
              <a:t>Kolejnym etapem było opracowanie bezrozpuszczalnikowych systemów opartych na wodzie co umożliwiło bezpośredni druk materiałów biologicznych na rusztowaniach 3D (ang. </a:t>
            </a:r>
            <a:r>
              <a:rPr lang="pl-PL" sz="2000" dirty="0" err="1"/>
              <a:t>scaffolds</a:t>
            </a:r>
            <a:r>
              <a:rPr lang="pl-PL" sz="2000" dirty="0"/>
              <a:t>), które można wykorzystać do transplantacji z lub bez zasianych komórek.</a:t>
            </a:r>
          </a:p>
        </p:txBody>
      </p:sp>
      <p:sp>
        <p:nvSpPr>
          <p:cNvPr id="5" name="pole tekstowe 4"/>
          <p:cNvSpPr txBox="1"/>
          <p:nvPr/>
        </p:nvSpPr>
        <p:spPr>
          <a:xfrm>
            <a:off x="596569" y="1450943"/>
            <a:ext cx="378630" cy="400110"/>
          </a:xfrm>
          <a:prstGeom prst="rect">
            <a:avLst/>
          </a:prstGeom>
          <a:noFill/>
        </p:spPr>
        <p:txBody>
          <a:bodyPr wrap="none" rtlCol="0">
            <a:spAutoFit/>
          </a:bodyPr>
          <a:lstStyle/>
          <a:p>
            <a:r>
              <a:rPr lang="pl-PL" sz="2000" dirty="0"/>
              <a:t>4.</a:t>
            </a:r>
          </a:p>
        </p:txBody>
      </p:sp>
      <p:pic>
        <p:nvPicPr>
          <p:cNvPr id="6" name="Obraz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2785" y="1350421"/>
            <a:ext cx="1858457" cy="1388533"/>
          </a:xfrm>
          <a:prstGeom prst="rect">
            <a:avLst/>
          </a:prstGeom>
        </p:spPr>
      </p:pic>
      <p:pic>
        <p:nvPicPr>
          <p:cNvPr id="7" name="Obraz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3954" y="3286118"/>
            <a:ext cx="2266373" cy="1278467"/>
          </a:xfrm>
          <a:prstGeom prst="rect">
            <a:avLst/>
          </a:prstGeom>
        </p:spPr>
      </p:pic>
      <p:pic>
        <p:nvPicPr>
          <p:cNvPr id="9" name="Obraz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781" y="4813258"/>
            <a:ext cx="2146726" cy="1433255"/>
          </a:xfrm>
          <a:prstGeom prst="rect">
            <a:avLst/>
          </a:prstGeom>
        </p:spPr>
      </p:pic>
      <p:pic>
        <p:nvPicPr>
          <p:cNvPr id="11" name="Obraz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263426"/>
            <a:ext cx="4656667" cy="3492500"/>
          </a:xfrm>
          <a:prstGeom prst="rect">
            <a:avLst/>
          </a:prstGeom>
        </p:spPr>
      </p:pic>
      <p:pic>
        <p:nvPicPr>
          <p:cNvPr id="12" name="Obraz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01965" y="4796943"/>
            <a:ext cx="3252894" cy="1913467"/>
          </a:xfrm>
          <a:prstGeom prst="rect">
            <a:avLst/>
          </a:prstGeom>
        </p:spPr>
      </p:pic>
      <p:sp>
        <p:nvSpPr>
          <p:cNvPr id="13" name="pole tekstowe 12"/>
          <p:cNvSpPr txBox="1"/>
          <p:nvPr/>
        </p:nvSpPr>
        <p:spPr>
          <a:xfrm>
            <a:off x="4326467" y="3031880"/>
            <a:ext cx="4996318" cy="1631216"/>
          </a:xfrm>
          <a:prstGeom prst="rect">
            <a:avLst/>
          </a:prstGeom>
          <a:noFill/>
        </p:spPr>
        <p:txBody>
          <a:bodyPr wrap="square" rtlCol="0">
            <a:spAutoFit/>
          </a:bodyPr>
          <a:lstStyle/>
          <a:p>
            <a:pPr algn="just"/>
            <a:r>
              <a:rPr lang="pl-PL" sz="2000" dirty="0"/>
              <a:t>Opracowanie </a:t>
            </a:r>
            <a:r>
              <a:rPr lang="pl-PL" sz="2000" dirty="0" err="1"/>
              <a:t>biodruku</a:t>
            </a:r>
            <a:r>
              <a:rPr lang="pl-PL" sz="2000" dirty="0"/>
              <a:t> 3D jako formy tkanki. Rozwój inżynierii tkankowej był możliwy dzięki dużemu postępowi samej technologii druku 3D, rozwojowi biologii komórki i materiałoznawstwu.</a:t>
            </a:r>
          </a:p>
        </p:txBody>
      </p:sp>
      <p:sp>
        <p:nvSpPr>
          <p:cNvPr id="14" name="pole tekstowe 13"/>
          <p:cNvSpPr txBox="1"/>
          <p:nvPr/>
        </p:nvSpPr>
        <p:spPr>
          <a:xfrm>
            <a:off x="3967073" y="3030808"/>
            <a:ext cx="378630" cy="400110"/>
          </a:xfrm>
          <a:prstGeom prst="rect">
            <a:avLst/>
          </a:prstGeom>
          <a:noFill/>
        </p:spPr>
        <p:txBody>
          <a:bodyPr wrap="none" rtlCol="0">
            <a:spAutoFit/>
          </a:bodyPr>
          <a:lstStyle/>
          <a:p>
            <a:r>
              <a:rPr lang="pl-PL" sz="2000" dirty="0"/>
              <a:t>5.</a:t>
            </a:r>
          </a:p>
        </p:txBody>
      </p:sp>
    </p:spTree>
    <p:extLst>
      <p:ext uri="{BB962C8B-B14F-4D97-AF65-F5344CB8AC3E}">
        <p14:creationId xmlns:p14="http://schemas.microsoft.com/office/powerpoint/2010/main" val="431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48640" y="310285"/>
            <a:ext cx="4912883" cy="584775"/>
          </a:xfrm>
          <a:prstGeom prst="rect">
            <a:avLst/>
          </a:prstGeom>
          <a:noFill/>
        </p:spPr>
        <p:txBody>
          <a:bodyPr wrap="none" rtlCol="0">
            <a:spAutoFit/>
          </a:bodyPr>
          <a:lstStyle/>
          <a:p>
            <a:r>
              <a:rPr lang="pl-PL" sz="3200" dirty="0">
                <a:solidFill>
                  <a:schemeClr val="bg1"/>
                </a:solidFill>
              </a:rPr>
              <a:t>ZASTOSOWANIE  DRUKU  3D</a:t>
            </a:r>
          </a:p>
        </p:txBody>
      </p:sp>
      <p:sp>
        <p:nvSpPr>
          <p:cNvPr id="4" name="Prostokąt zaokrąglony 3"/>
          <p:cNvSpPr/>
          <p:nvPr/>
        </p:nvSpPr>
        <p:spPr>
          <a:xfrm>
            <a:off x="2531532" y="5156192"/>
            <a:ext cx="7340600" cy="135489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5" name="pole tekstowe 4"/>
          <p:cNvSpPr txBox="1"/>
          <p:nvPr/>
        </p:nvSpPr>
        <p:spPr>
          <a:xfrm>
            <a:off x="3241039" y="5187647"/>
            <a:ext cx="5921586" cy="1323439"/>
          </a:xfrm>
          <a:prstGeom prst="rect">
            <a:avLst/>
          </a:prstGeom>
          <a:noFill/>
        </p:spPr>
        <p:txBody>
          <a:bodyPr wrap="square" rtlCol="0">
            <a:spAutoFit/>
          </a:bodyPr>
          <a:lstStyle/>
          <a:p>
            <a:pPr algn="just"/>
            <a:r>
              <a:rPr lang="pl-PL" sz="2000" dirty="0"/>
              <a:t>Opracowanie i produkcja konstrukcji 3D z właściwościami biologicznymi i mechanicznymi odpowiednimi do klinicznego przywrócenia funkcji tkanek i narządów.</a:t>
            </a:r>
          </a:p>
        </p:txBody>
      </p:sp>
      <p:sp>
        <p:nvSpPr>
          <p:cNvPr id="6" name="pole tekstowe 5"/>
          <p:cNvSpPr txBox="1"/>
          <p:nvPr/>
        </p:nvSpPr>
        <p:spPr>
          <a:xfrm>
            <a:off x="3840073" y="4548422"/>
            <a:ext cx="4438266" cy="523220"/>
          </a:xfrm>
          <a:prstGeom prst="rect">
            <a:avLst/>
          </a:prstGeom>
          <a:noFill/>
        </p:spPr>
        <p:txBody>
          <a:bodyPr wrap="none" rtlCol="0">
            <a:spAutoFit/>
          </a:bodyPr>
          <a:lstStyle/>
          <a:p>
            <a:r>
              <a:rPr lang="pl-PL" sz="2800" b="1" dirty="0">
                <a:solidFill>
                  <a:schemeClr val="accent1">
                    <a:lumMod val="75000"/>
                  </a:schemeClr>
                </a:solidFill>
                <a:effectLst>
                  <a:outerShdw blurRad="38100" dist="38100" dir="2700000" algn="tl">
                    <a:srgbClr val="000000">
                      <a:alpha val="43137"/>
                    </a:srgbClr>
                  </a:outerShdw>
                </a:effectLst>
                <a:latin typeface="+mj-lt"/>
              </a:rPr>
              <a:t>OBECNE  CELE  </a:t>
            </a:r>
            <a:r>
              <a:rPr lang="pl-PL" sz="2800" b="1" dirty="0">
                <a:solidFill>
                  <a:schemeClr val="accent1">
                    <a:lumMod val="75000"/>
                  </a:schemeClr>
                </a:solidFill>
                <a:effectLst>
                  <a:outerShdw blurRad="38100" dist="38100" dir="2700000" algn="tl">
                    <a:srgbClr val="000000">
                      <a:alpha val="43137"/>
                    </a:srgbClr>
                  </a:outerShdw>
                </a:effectLst>
                <a:latin typeface="+mj-lt"/>
                <a:cs typeface="Calibri Light" panose="020F0302020204030204" pitchFamily="34" charset="0"/>
              </a:rPr>
              <a:t>BIODRUKU</a:t>
            </a:r>
            <a:r>
              <a:rPr lang="pl-PL" sz="2800" b="1" dirty="0">
                <a:solidFill>
                  <a:schemeClr val="accent1">
                    <a:lumMod val="75000"/>
                  </a:schemeClr>
                </a:solidFill>
                <a:effectLst>
                  <a:outerShdw blurRad="38100" dist="38100" dir="2700000" algn="tl">
                    <a:srgbClr val="000000">
                      <a:alpha val="43137"/>
                    </a:srgbClr>
                  </a:outerShdw>
                </a:effectLst>
                <a:latin typeface="+mj-lt"/>
              </a:rPr>
              <a:t>  3D</a:t>
            </a:r>
          </a:p>
        </p:txBody>
      </p:sp>
      <p:sp>
        <p:nvSpPr>
          <p:cNvPr id="7" name="pole tekstowe 6"/>
          <p:cNvSpPr txBox="1"/>
          <p:nvPr/>
        </p:nvSpPr>
        <p:spPr>
          <a:xfrm>
            <a:off x="1241525" y="1335773"/>
            <a:ext cx="6935040" cy="400110"/>
          </a:xfrm>
          <a:prstGeom prst="rect">
            <a:avLst/>
          </a:prstGeom>
          <a:noFill/>
        </p:spPr>
        <p:txBody>
          <a:bodyPr wrap="none" rtlCol="0">
            <a:spAutoFit/>
          </a:bodyPr>
          <a:lstStyle/>
          <a:p>
            <a:r>
              <a:rPr lang="pl-PL" sz="2000" dirty="0"/>
              <a:t>Umożliwienie szybkiego prototypowania i produkcji w przemyśle.</a:t>
            </a:r>
          </a:p>
        </p:txBody>
      </p:sp>
      <p:sp>
        <p:nvSpPr>
          <p:cNvPr id="8" name="pole tekstowe 7"/>
          <p:cNvSpPr txBox="1"/>
          <p:nvPr/>
        </p:nvSpPr>
        <p:spPr>
          <a:xfrm>
            <a:off x="1233670" y="1851564"/>
            <a:ext cx="10711971" cy="707886"/>
          </a:xfrm>
          <a:prstGeom prst="rect">
            <a:avLst/>
          </a:prstGeom>
          <a:noFill/>
        </p:spPr>
        <p:txBody>
          <a:bodyPr wrap="none" rtlCol="0">
            <a:spAutoFit/>
          </a:bodyPr>
          <a:lstStyle/>
          <a:p>
            <a:r>
              <a:rPr lang="pl-PL" sz="2000" dirty="0"/>
              <a:t>Produkcja spersonalizowanych produktów konsumpcyjnych jak części rowerowe, biżuteria i elementy </a:t>
            </a:r>
          </a:p>
          <a:p>
            <a:r>
              <a:rPr lang="pl-PL" sz="2000" dirty="0"/>
              <a:t>elektryczne.</a:t>
            </a:r>
          </a:p>
        </p:txBody>
      </p:sp>
      <p:sp>
        <p:nvSpPr>
          <p:cNvPr id="9" name="pole tekstowe 8"/>
          <p:cNvSpPr txBox="1"/>
          <p:nvPr/>
        </p:nvSpPr>
        <p:spPr>
          <a:xfrm>
            <a:off x="874276" y="1335773"/>
            <a:ext cx="378630" cy="400110"/>
          </a:xfrm>
          <a:prstGeom prst="rect">
            <a:avLst/>
          </a:prstGeom>
          <a:noFill/>
        </p:spPr>
        <p:txBody>
          <a:bodyPr wrap="none" rtlCol="0">
            <a:spAutoFit/>
          </a:bodyPr>
          <a:lstStyle/>
          <a:p>
            <a:r>
              <a:rPr lang="pl-PL" sz="2000" dirty="0"/>
              <a:t>1.</a:t>
            </a:r>
          </a:p>
        </p:txBody>
      </p:sp>
      <p:sp>
        <p:nvSpPr>
          <p:cNvPr id="10" name="pole tekstowe 9"/>
          <p:cNvSpPr txBox="1"/>
          <p:nvPr/>
        </p:nvSpPr>
        <p:spPr>
          <a:xfrm>
            <a:off x="874276" y="1851564"/>
            <a:ext cx="378630" cy="400110"/>
          </a:xfrm>
          <a:prstGeom prst="rect">
            <a:avLst/>
          </a:prstGeom>
          <a:noFill/>
        </p:spPr>
        <p:txBody>
          <a:bodyPr wrap="none" rtlCol="0">
            <a:spAutoFit/>
          </a:bodyPr>
          <a:lstStyle/>
          <a:p>
            <a:r>
              <a:rPr lang="pl-PL" sz="2000" dirty="0"/>
              <a:t>2.</a:t>
            </a:r>
          </a:p>
        </p:txBody>
      </p:sp>
      <p:sp>
        <p:nvSpPr>
          <p:cNvPr id="11" name="pole tekstowe 10"/>
          <p:cNvSpPr txBox="1"/>
          <p:nvPr/>
        </p:nvSpPr>
        <p:spPr>
          <a:xfrm>
            <a:off x="1233670" y="2621064"/>
            <a:ext cx="10736657" cy="707886"/>
          </a:xfrm>
          <a:prstGeom prst="rect">
            <a:avLst/>
          </a:prstGeom>
          <a:noFill/>
        </p:spPr>
        <p:txBody>
          <a:bodyPr wrap="square" rtlCol="0">
            <a:spAutoFit/>
          </a:bodyPr>
          <a:lstStyle/>
          <a:p>
            <a:pPr algn="just"/>
            <a:r>
              <a:rPr lang="pl-PL" sz="2000" dirty="0"/>
              <a:t>Badania archeologiczne i antropologiczne: produkcja replik rzadkich artefaktów lub skamielin, które mogą być przechowywane, udostępniane i dystrybuowane.</a:t>
            </a:r>
          </a:p>
        </p:txBody>
      </p:sp>
      <p:sp>
        <p:nvSpPr>
          <p:cNvPr id="12" name="pole tekstowe 11"/>
          <p:cNvSpPr txBox="1"/>
          <p:nvPr/>
        </p:nvSpPr>
        <p:spPr>
          <a:xfrm>
            <a:off x="874276" y="2621064"/>
            <a:ext cx="378630" cy="400110"/>
          </a:xfrm>
          <a:prstGeom prst="rect">
            <a:avLst/>
          </a:prstGeom>
          <a:noFill/>
        </p:spPr>
        <p:txBody>
          <a:bodyPr wrap="none" rtlCol="0">
            <a:spAutoFit/>
          </a:bodyPr>
          <a:lstStyle/>
          <a:p>
            <a:r>
              <a:rPr lang="pl-PL" sz="2000" dirty="0"/>
              <a:t>3.</a:t>
            </a:r>
          </a:p>
        </p:txBody>
      </p:sp>
      <p:sp>
        <p:nvSpPr>
          <p:cNvPr id="13" name="pole tekstowe 12"/>
          <p:cNvSpPr txBox="1"/>
          <p:nvPr/>
        </p:nvSpPr>
        <p:spPr>
          <a:xfrm>
            <a:off x="1241525" y="3413854"/>
            <a:ext cx="8825686" cy="400110"/>
          </a:xfrm>
          <a:prstGeom prst="rect">
            <a:avLst/>
          </a:prstGeom>
          <a:noFill/>
        </p:spPr>
        <p:txBody>
          <a:bodyPr wrap="none" rtlCol="0">
            <a:spAutoFit/>
          </a:bodyPr>
          <a:lstStyle/>
          <a:p>
            <a:r>
              <a:rPr lang="pl-PL" sz="2000" dirty="0"/>
              <a:t>Modelowanie złożonych cząsteczek i interakcji białek (podobnie jak Watson i </a:t>
            </a:r>
            <a:r>
              <a:rPr lang="pl-PL" sz="2000" dirty="0" err="1"/>
              <a:t>Crick</a:t>
            </a:r>
            <a:r>
              <a:rPr lang="pl-PL" sz="2000" dirty="0"/>
              <a:t>).</a:t>
            </a:r>
          </a:p>
        </p:txBody>
      </p:sp>
      <p:sp>
        <p:nvSpPr>
          <p:cNvPr id="14" name="pole tekstowe 13"/>
          <p:cNvSpPr txBox="1"/>
          <p:nvPr/>
        </p:nvSpPr>
        <p:spPr>
          <a:xfrm>
            <a:off x="874276" y="3413854"/>
            <a:ext cx="378630" cy="400110"/>
          </a:xfrm>
          <a:prstGeom prst="rect">
            <a:avLst/>
          </a:prstGeom>
          <a:noFill/>
        </p:spPr>
        <p:txBody>
          <a:bodyPr wrap="none" rtlCol="0">
            <a:spAutoFit/>
          </a:bodyPr>
          <a:lstStyle/>
          <a:p>
            <a:r>
              <a:rPr lang="pl-PL" sz="2000" dirty="0"/>
              <a:t>4.</a:t>
            </a:r>
          </a:p>
        </p:txBody>
      </p:sp>
      <p:sp>
        <p:nvSpPr>
          <p:cNvPr id="15" name="pole tekstowe 14"/>
          <p:cNvSpPr txBox="1"/>
          <p:nvPr/>
        </p:nvSpPr>
        <p:spPr>
          <a:xfrm>
            <a:off x="1233670" y="3952288"/>
            <a:ext cx="10736657" cy="707886"/>
          </a:xfrm>
          <a:prstGeom prst="rect">
            <a:avLst/>
          </a:prstGeom>
          <a:noFill/>
        </p:spPr>
        <p:txBody>
          <a:bodyPr wrap="square" rtlCol="0">
            <a:spAutoFit/>
          </a:bodyPr>
          <a:lstStyle/>
          <a:p>
            <a:r>
              <a:rPr lang="pl-PL" sz="2000" dirty="0"/>
              <a:t>Produkcja niskobudżetowych protez kończyn (koszt protezy kończyny górnej waha się od 50$ do 150$ za komplet części).</a:t>
            </a:r>
          </a:p>
        </p:txBody>
      </p:sp>
      <p:sp>
        <p:nvSpPr>
          <p:cNvPr id="17" name="pole tekstowe 16"/>
          <p:cNvSpPr txBox="1"/>
          <p:nvPr/>
        </p:nvSpPr>
        <p:spPr>
          <a:xfrm>
            <a:off x="882131" y="3956190"/>
            <a:ext cx="378630" cy="400110"/>
          </a:xfrm>
          <a:prstGeom prst="rect">
            <a:avLst/>
          </a:prstGeom>
          <a:noFill/>
        </p:spPr>
        <p:txBody>
          <a:bodyPr wrap="none" rtlCol="0">
            <a:spAutoFit/>
          </a:bodyPr>
          <a:lstStyle/>
          <a:p>
            <a:r>
              <a:rPr lang="pl-PL" sz="2000" dirty="0"/>
              <a:t>5.</a:t>
            </a:r>
          </a:p>
        </p:txBody>
      </p:sp>
    </p:spTree>
    <p:extLst>
      <p:ext uri="{BB962C8B-B14F-4D97-AF65-F5344CB8AC3E}">
        <p14:creationId xmlns:p14="http://schemas.microsoft.com/office/powerpoint/2010/main" val="399191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zaokrąglony 1"/>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4" name="pole tekstowe 3"/>
          <p:cNvSpPr txBox="1"/>
          <p:nvPr/>
        </p:nvSpPr>
        <p:spPr>
          <a:xfrm>
            <a:off x="3906981" y="377888"/>
            <a:ext cx="7029360" cy="461665"/>
          </a:xfrm>
          <a:prstGeom prst="rect">
            <a:avLst/>
          </a:prstGeom>
          <a:noFill/>
        </p:spPr>
        <p:txBody>
          <a:bodyPr wrap="none" rtlCol="0">
            <a:spAutoFit/>
          </a:bodyPr>
          <a:lstStyle/>
          <a:p>
            <a:r>
              <a:rPr lang="pl-PL" sz="2400" dirty="0"/>
              <a:t>Przed operacyjne planowanie zabiegów chirurgicznych.</a:t>
            </a:r>
          </a:p>
        </p:txBody>
      </p:sp>
      <p:sp>
        <p:nvSpPr>
          <p:cNvPr id="5" name="Prostokąt zaokrąglony 4"/>
          <p:cNvSpPr/>
          <p:nvPr/>
        </p:nvSpPr>
        <p:spPr>
          <a:xfrm>
            <a:off x="1321722" y="1504603"/>
            <a:ext cx="2019994" cy="69827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effectLst>
                  <a:outerShdw blurRad="38100" dist="38100" dir="2700000" algn="tl">
                    <a:srgbClr val="000000">
                      <a:alpha val="43137"/>
                    </a:srgbClr>
                  </a:outerShdw>
                </a:effectLst>
              </a:rPr>
              <a:t>Struktura anatomiczna</a:t>
            </a:r>
          </a:p>
        </p:txBody>
      </p:sp>
      <p:sp>
        <p:nvSpPr>
          <p:cNvPr id="6" name="Prostokąt zaokrąglony 5"/>
          <p:cNvSpPr/>
          <p:nvPr/>
        </p:nvSpPr>
        <p:spPr>
          <a:xfrm>
            <a:off x="1321721" y="2988669"/>
            <a:ext cx="2011681" cy="673332"/>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effectLst>
                  <a:outerShdw blurRad="38100" dist="38100" dir="2700000" algn="tl">
                    <a:srgbClr val="000000">
                      <a:alpha val="43137"/>
                    </a:srgbClr>
                  </a:outerShdw>
                </a:effectLst>
              </a:rPr>
              <a:t>Model wirtualny</a:t>
            </a:r>
          </a:p>
        </p:txBody>
      </p:sp>
      <p:sp>
        <p:nvSpPr>
          <p:cNvPr id="7" name="Prostokąt zaokrąglony 6"/>
          <p:cNvSpPr/>
          <p:nvPr/>
        </p:nvSpPr>
        <p:spPr>
          <a:xfrm>
            <a:off x="1321720" y="5494271"/>
            <a:ext cx="2011681" cy="673332"/>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effectLst>
                  <a:outerShdw blurRad="38100" dist="38100" dir="2700000" algn="tl">
                    <a:srgbClr val="000000">
                      <a:alpha val="43137"/>
                    </a:srgbClr>
                  </a:outerShdw>
                </a:effectLst>
              </a:rPr>
              <a:t>Model fizyczny</a:t>
            </a:r>
          </a:p>
        </p:txBody>
      </p:sp>
      <p:sp>
        <p:nvSpPr>
          <p:cNvPr id="8" name="Prostokąt 7"/>
          <p:cNvSpPr/>
          <p:nvPr/>
        </p:nvSpPr>
        <p:spPr>
          <a:xfrm>
            <a:off x="2813857" y="2330066"/>
            <a:ext cx="2186248" cy="49141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odwzorowanie</a:t>
            </a:r>
          </a:p>
        </p:txBody>
      </p:sp>
      <p:sp>
        <p:nvSpPr>
          <p:cNvPr id="9" name="Prostokąt 8"/>
          <p:cNvSpPr/>
          <p:nvPr/>
        </p:nvSpPr>
        <p:spPr>
          <a:xfrm>
            <a:off x="2813857" y="3814138"/>
            <a:ext cx="2186248" cy="49141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edycja modelu</a:t>
            </a:r>
          </a:p>
        </p:txBody>
      </p:sp>
      <p:sp>
        <p:nvSpPr>
          <p:cNvPr id="10" name="Prostokąt 9"/>
          <p:cNvSpPr/>
          <p:nvPr/>
        </p:nvSpPr>
        <p:spPr>
          <a:xfrm>
            <a:off x="2813857" y="4732654"/>
            <a:ext cx="2186248" cy="49141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przygotowanie procesu wydruku</a:t>
            </a:r>
          </a:p>
        </p:txBody>
      </p:sp>
      <p:cxnSp>
        <p:nvCxnSpPr>
          <p:cNvPr id="23" name="Łącznik prosty 22"/>
          <p:cNvCxnSpPr>
            <a:stCxn id="5" idx="3"/>
          </p:cNvCxnSpPr>
          <p:nvPr/>
        </p:nvCxnSpPr>
        <p:spPr>
          <a:xfrm>
            <a:off x="3341716" y="1853738"/>
            <a:ext cx="5652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Łącznik prosty 24"/>
          <p:cNvCxnSpPr/>
          <p:nvPr/>
        </p:nvCxnSpPr>
        <p:spPr>
          <a:xfrm>
            <a:off x="3414409" y="3171217"/>
            <a:ext cx="492572" cy="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Łącznik prosty ze strzałką 26"/>
          <p:cNvCxnSpPr/>
          <p:nvPr/>
        </p:nvCxnSpPr>
        <p:spPr>
          <a:xfrm>
            <a:off x="3906981" y="1853738"/>
            <a:ext cx="0" cy="34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Łącznik prosty 28"/>
          <p:cNvCxnSpPr>
            <a:endCxn id="8" idx="2"/>
          </p:cNvCxnSpPr>
          <p:nvPr/>
        </p:nvCxnSpPr>
        <p:spPr>
          <a:xfrm flipV="1">
            <a:off x="3906981" y="2821479"/>
            <a:ext cx="0" cy="349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Łącznik prosty 33"/>
          <p:cNvCxnSpPr/>
          <p:nvPr/>
        </p:nvCxnSpPr>
        <p:spPr>
          <a:xfrm>
            <a:off x="3341716" y="3472774"/>
            <a:ext cx="5652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Łącznik prosty ze strzałką 35"/>
          <p:cNvCxnSpPr/>
          <p:nvPr/>
        </p:nvCxnSpPr>
        <p:spPr>
          <a:xfrm>
            <a:off x="3906981" y="3472774"/>
            <a:ext cx="0" cy="2972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Łącznik prosty 37"/>
          <p:cNvCxnSpPr>
            <a:stCxn id="5" idx="1"/>
          </p:cNvCxnSpPr>
          <p:nvPr/>
        </p:nvCxnSpPr>
        <p:spPr>
          <a:xfrm flipH="1">
            <a:off x="778213" y="1853738"/>
            <a:ext cx="5435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Łącznik prosty 39"/>
          <p:cNvCxnSpPr/>
          <p:nvPr/>
        </p:nvCxnSpPr>
        <p:spPr>
          <a:xfrm>
            <a:off x="778213" y="1853738"/>
            <a:ext cx="0" cy="3977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Łącznik prosty ze strzałką 41"/>
          <p:cNvCxnSpPr/>
          <p:nvPr/>
        </p:nvCxnSpPr>
        <p:spPr>
          <a:xfrm>
            <a:off x="778213" y="5830937"/>
            <a:ext cx="4280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Łącznik prosty ze strzałką 44"/>
          <p:cNvCxnSpPr/>
          <p:nvPr/>
        </p:nvCxnSpPr>
        <p:spPr>
          <a:xfrm>
            <a:off x="3906981" y="4305551"/>
            <a:ext cx="0" cy="3442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Łącznik prosty 46"/>
          <p:cNvCxnSpPr>
            <a:stCxn id="10" idx="2"/>
          </p:cNvCxnSpPr>
          <p:nvPr/>
        </p:nvCxnSpPr>
        <p:spPr>
          <a:xfrm>
            <a:off x="3906981" y="5224067"/>
            <a:ext cx="0" cy="6068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Łącznik prosty ze strzałką 48"/>
          <p:cNvCxnSpPr/>
          <p:nvPr/>
        </p:nvCxnSpPr>
        <p:spPr>
          <a:xfrm flipH="1">
            <a:off x="3492230" y="5830937"/>
            <a:ext cx="4147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Obraz 49"/>
          <p:cNvPicPr>
            <a:picLocks noChangeAspect="1"/>
          </p:cNvPicPr>
          <p:nvPr/>
        </p:nvPicPr>
        <p:blipFill>
          <a:blip r:embed="rId3"/>
          <a:stretch>
            <a:fillRect/>
          </a:stretch>
        </p:blipFill>
        <p:spPr>
          <a:xfrm>
            <a:off x="10045874" y="4880500"/>
            <a:ext cx="1432597" cy="1881268"/>
          </a:xfrm>
          <a:prstGeom prst="rect">
            <a:avLst/>
          </a:prstGeom>
        </p:spPr>
      </p:pic>
      <p:sp>
        <p:nvSpPr>
          <p:cNvPr id="51" name="pole tekstowe 50"/>
          <p:cNvSpPr txBox="1"/>
          <p:nvPr/>
        </p:nvSpPr>
        <p:spPr>
          <a:xfrm>
            <a:off x="6005681" y="1299098"/>
            <a:ext cx="5321030" cy="1323439"/>
          </a:xfrm>
          <a:prstGeom prst="rect">
            <a:avLst/>
          </a:prstGeom>
          <a:noFill/>
        </p:spPr>
        <p:txBody>
          <a:bodyPr wrap="square" rtlCol="0">
            <a:spAutoFit/>
          </a:bodyPr>
          <a:lstStyle/>
          <a:p>
            <a:pPr algn="just"/>
            <a:r>
              <a:rPr lang="pl-PL" sz="2000" dirty="0"/>
              <a:t>Dzięki obrazowaniu medycznemu możemy tworzyć trójwymiarowe modele wirtualne dowolnych struktur anatomicznych organizmów żywych. </a:t>
            </a:r>
          </a:p>
        </p:txBody>
      </p:sp>
      <p:sp>
        <p:nvSpPr>
          <p:cNvPr id="11" name="pole tekstowe 10"/>
          <p:cNvSpPr txBox="1"/>
          <p:nvPr/>
        </p:nvSpPr>
        <p:spPr>
          <a:xfrm>
            <a:off x="6005681" y="2742110"/>
            <a:ext cx="5321030" cy="1323439"/>
          </a:xfrm>
          <a:prstGeom prst="rect">
            <a:avLst/>
          </a:prstGeom>
          <a:noFill/>
        </p:spPr>
        <p:txBody>
          <a:bodyPr wrap="square" rtlCol="0">
            <a:spAutoFit/>
          </a:bodyPr>
          <a:lstStyle/>
          <a:p>
            <a:pPr algn="just"/>
            <a:r>
              <a:rPr lang="pl-PL" sz="2000" dirty="0"/>
              <a:t>Wykonywanie modeli fizycznych z uzyskanych modeli wirtualnych jest możliwe z użyciem technologii generatywnych, popularnie zwanych drukiem 3D.</a:t>
            </a:r>
          </a:p>
        </p:txBody>
      </p:sp>
      <p:sp>
        <p:nvSpPr>
          <p:cNvPr id="12" name="pole tekstowe 11"/>
          <p:cNvSpPr txBox="1"/>
          <p:nvPr/>
        </p:nvSpPr>
        <p:spPr>
          <a:xfrm>
            <a:off x="6005681" y="4182088"/>
            <a:ext cx="5508159" cy="1323439"/>
          </a:xfrm>
          <a:prstGeom prst="rect">
            <a:avLst/>
          </a:prstGeom>
          <a:noFill/>
        </p:spPr>
        <p:txBody>
          <a:bodyPr wrap="square" rtlCol="0">
            <a:spAutoFit/>
          </a:bodyPr>
          <a:lstStyle/>
          <a:p>
            <a:r>
              <a:rPr lang="pl-PL" sz="2000" dirty="0"/>
              <a:t>Dysponując obiektem fizycznym, jakim jest wydrukowany model fragmentu danej struktury, można użyć go do planowania zabiegu medycznego.</a:t>
            </a:r>
          </a:p>
        </p:txBody>
      </p:sp>
    </p:spTree>
    <p:extLst>
      <p:ext uri="{BB962C8B-B14F-4D97-AF65-F5344CB8AC3E}">
        <p14:creationId xmlns:p14="http://schemas.microsoft.com/office/powerpoint/2010/main" val="3895238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p:cNvPicPr>
            <a:picLocks noChangeAspect="1"/>
          </p:cNvPicPr>
          <p:nvPr/>
        </p:nvPicPr>
        <p:blipFill>
          <a:blip r:embed="rId3"/>
          <a:stretch>
            <a:fillRect/>
          </a:stretch>
        </p:blipFill>
        <p:spPr>
          <a:xfrm>
            <a:off x="4495800" y="1105515"/>
            <a:ext cx="7696200" cy="5772150"/>
          </a:xfrm>
          <a:prstGeom prst="rect">
            <a:avLst/>
          </a:prstGeom>
        </p:spPr>
      </p:pic>
      <p:sp>
        <p:nvSpPr>
          <p:cNvPr id="2" name="Prostokąt zaokrąglony 1"/>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4" name="pole tekstowe 3"/>
          <p:cNvSpPr txBox="1"/>
          <p:nvPr/>
        </p:nvSpPr>
        <p:spPr>
          <a:xfrm>
            <a:off x="3906981" y="377888"/>
            <a:ext cx="6684715" cy="461665"/>
          </a:xfrm>
          <a:prstGeom prst="rect">
            <a:avLst/>
          </a:prstGeom>
          <a:noFill/>
        </p:spPr>
        <p:txBody>
          <a:bodyPr wrap="none" rtlCol="0">
            <a:spAutoFit/>
          </a:bodyPr>
          <a:lstStyle/>
          <a:p>
            <a:r>
              <a:rPr lang="pl-PL" sz="2400" dirty="0"/>
              <a:t>Technologia FDM (ang. </a:t>
            </a:r>
            <a:r>
              <a:rPr lang="pl-PL" sz="2400" dirty="0" err="1"/>
              <a:t>Fused</a:t>
            </a:r>
            <a:r>
              <a:rPr lang="pl-PL" sz="2400" dirty="0"/>
              <a:t> </a:t>
            </a:r>
            <a:r>
              <a:rPr lang="pl-PL" sz="2400" dirty="0" err="1"/>
              <a:t>Deposition</a:t>
            </a:r>
            <a:r>
              <a:rPr lang="pl-PL" sz="2400" dirty="0"/>
              <a:t> Modeling).</a:t>
            </a:r>
          </a:p>
        </p:txBody>
      </p:sp>
      <p:pic>
        <p:nvPicPr>
          <p:cNvPr id="5" name="Obraz 4"/>
          <p:cNvPicPr>
            <a:picLocks noChangeAspect="1"/>
          </p:cNvPicPr>
          <p:nvPr/>
        </p:nvPicPr>
        <p:blipFill>
          <a:blip r:embed="rId4"/>
          <a:stretch>
            <a:fillRect/>
          </a:stretch>
        </p:blipFill>
        <p:spPr>
          <a:xfrm>
            <a:off x="1088224" y="3338289"/>
            <a:ext cx="2811186" cy="2723882"/>
          </a:xfrm>
          <a:prstGeom prst="rect">
            <a:avLst/>
          </a:prstGeom>
        </p:spPr>
      </p:pic>
      <p:sp>
        <p:nvSpPr>
          <p:cNvPr id="6" name="Prostokąt 5"/>
          <p:cNvSpPr/>
          <p:nvPr/>
        </p:nvSpPr>
        <p:spPr>
          <a:xfrm>
            <a:off x="320039" y="1550350"/>
            <a:ext cx="4347557" cy="1323439"/>
          </a:xfrm>
          <a:prstGeom prst="rect">
            <a:avLst/>
          </a:prstGeom>
        </p:spPr>
        <p:txBody>
          <a:bodyPr wrap="square">
            <a:spAutoFit/>
          </a:bodyPr>
          <a:lstStyle/>
          <a:p>
            <a:pPr algn="just"/>
            <a:r>
              <a:rPr lang="pl-PL" sz="2000" b="1" dirty="0">
                <a:solidFill>
                  <a:schemeClr val="accent1">
                    <a:lumMod val="75000"/>
                  </a:schemeClr>
                </a:solidFill>
              </a:rPr>
              <a:t>Technologia FDM </a:t>
            </a:r>
            <a:r>
              <a:rPr lang="pl-PL" sz="2000" dirty="0"/>
              <a:t>polega na warstwowym nakładaniu przez dwa </a:t>
            </a:r>
            <a:r>
              <a:rPr lang="pl-PL" sz="2000" dirty="0" err="1"/>
              <a:t>ekstrudery</a:t>
            </a:r>
            <a:r>
              <a:rPr lang="pl-PL" sz="2000" dirty="0"/>
              <a:t> (głowice dyszowe) materiału modelowego i materiału podporowego.</a:t>
            </a:r>
          </a:p>
        </p:txBody>
      </p:sp>
    </p:spTree>
    <p:extLst>
      <p:ext uri="{BB962C8B-B14F-4D97-AF65-F5344CB8AC3E}">
        <p14:creationId xmlns:p14="http://schemas.microsoft.com/office/powerpoint/2010/main" val="3791835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wal 18"/>
          <p:cNvSpPr/>
          <p:nvPr/>
        </p:nvSpPr>
        <p:spPr>
          <a:xfrm>
            <a:off x="7147917" y="2445015"/>
            <a:ext cx="3531077" cy="342171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pl-PL"/>
          </a:p>
        </p:txBody>
      </p:sp>
      <p:sp>
        <p:nvSpPr>
          <p:cNvPr id="2" name="Prostokąt zaokrąglony 1"/>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4" name="pole tekstowe 3"/>
          <p:cNvSpPr txBox="1"/>
          <p:nvPr/>
        </p:nvSpPr>
        <p:spPr>
          <a:xfrm>
            <a:off x="3906981" y="377888"/>
            <a:ext cx="5995809" cy="461665"/>
          </a:xfrm>
          <a:prstGeom prst="rect">
            <a:avLst/>
          </a:prstGeom>
          <a:noFill/>
        </p:spPr>
        <p:txBody>
          <a:bodyPr wrap="none" rtlCol="0">
            <a:spAutoFit/>
          </a:bodyPr>
          <a:lstStyle/>
          <a:p>
            <a:r>
              <a:rPr lang="pl-PL" sz="2400" dirty="0"/>
              <a:t>Medycyna regeneracyjna i inżynieria tkankowa</a:t>
            </a:r>
          </a:p>
        </p:txBody>
      </p:sp>
      <p:sp>
        <p:nvSpPr>
          <p:cNvPr id="6" name="Prostokąt 5"/>
          <p:cNvSpPr/>
          <p:nvPr/>
        </p:nvSpPr>
        <p:spPr>
          <a:xfrm>
            <a:off x="415560" y="3365739"/>
            <a:ext cx="5308836" cy="3170099"/>
          </a:xfrm>
          <a:prstGeom prst="rect">
            <a:avLst/>
          </a:prstGeom>
        </p:spPr>
        <p:txBody>
          <a:bodyPr wrap="square">
            <a:spAutoFit/>
          </a:bodyPr>
          <a:lstStyle/>
          <a:p>
            <a:pPr algn="just"/>
            <a:r>
              <a:rPr lang="pl-PL" sz="2000" b="1" u="sng" dirty="0"/>
              <a:t>Cel ten można osiągnąć poprzez:</a:t>
            </a:r>
          </a:p>
          <a:p>
            <a:pPr algn="just"/>
            <a:endParaRPr lang="pl-PL" sz="2000" dirty="0"/>
          </a:p>
          <a:p>
            <a:pPr marL="228600" indent="-228600" algn="just">
              <a:buAutoNum type="arabicPeriod"/>
            </a:pPr>
            <a:r>
              <a:rPr lang="pl-PL" sz="2000" dirty="0"/>
              <a:t>Pobudzenie organizmu, by sam naprawiał uszkodzone tkanki.</a:t>
            </a:r>
          </a:p>
          <a:p>
            <a:pPr marL="228600" indent="-228600" algn="just">
              <a:buAutoNum type="arabicPeriod"/>
            </a:pPr>
            <a:endParaRPr lang="pl-PL" sz="2000" dirty="0"/>
          </a:p>
          <a:p>
            <a:pPr marL="228600" indent="-228600" algn="just">
              <a:buAutoNum type="arabicPeriod"/>
            </a:pPr>
            <a:r>
              <a:rPr lang="pl-PL" sz="2000" dirty="0"/>
              <a:t>Wszczepienie w narząd implantu, który pobudzi regenerację.</a:t>
            </a:r>
          </a:p>
          <a:p>
            <a:pPr marL="228600" indent="-228600" algn="just">
              <a:buAutoNum type="arabicPeriod"/>
            </a:pPr>
            <a:endParaRPr lang="pl-PL" sz="2000" dirty="0"/>
          </a:p>
          <a:p>
            <a:pPr marL="228600" indent="-228600" algn="just">
              <a:buAutoNum type="arabicPeriod"/>
            </a:pPr>
            <a:r>
              <a:rPr lang="pl-PL" sz="2000" dirty="0"/>
              <a:t>Transplantację wyhodowanych w laboratorium tkanek do uszkodzonego organu.</a:t>
            </a:r>
          </a:p>
        </p:txBody>
      </p:sp>
      <p:sp>
        <p:nvSpPr>
          <p:cNvPr id="7" name="Prostokąt 6"/>
          <p:cNvSpPr/>
          <p:nvPr/>
        </p:nvSpPr>
        <p:spPr>
          <a:xfrm>
            <a:off x="319110" y="1727568"/>
            <a:ext cx="5501736" cy="1200329"/>
          </a:xfrm>
          <a:prstGeom prst="rect">
            <a:avLst/>
          </a:prstGeom>
          <a:solidFill>
            <a:schemeClr val="accent4">
              <a:lumMod val="20000"/>
              <a:lumOff val="80000"/>
            </a:schemeClr>
          </a:solidFill>
          <a:ln>
            <a:solidFill>
              <a:schemeClr val="accent5">
                <a:lumMod val="75000"/>
              </a:schemeClr>
            </a:solidFill>
          </a:ln>
        </p:spPr>
        <p:txBody>
          <a:bodyPr wrap="square">
            <a:spAutoFit/>
          </a:bodyPr>
          <a:lstStyle/>
          <a:p>
            <a:pPr algn="ctr"/>
            <a:r>
              <a:rPr lang="pl-PL" sz="2400" b="1" dirty="0">
                <a:solidFill>
                  <a:srgbClr val="0070C0"/>
                </a:solidFill>
              </a:rPr>
              <a:t>Zadaniem medycyny regeneracyjnej </a:t>
            </a:r>
            <a:r>
              <a:rPr lang="pl-PL" sz="2400" dirty="0"/>
              <a:t>jest szeroko pojęte wspomaganie procesów gojenia i naprawy tkanek. </a:t>
            </a:r>
          </a:p>
        </p:txBody>
      </p:sp>
      <p:sp>
        <p:nvSpPr>
          <p:cNvPr id="11" name="Owal 10"/>
          <p:cNvSpPr/>
          <p:nvPr/>
        </p:nvSpPr>
        <p:spPr>
          <a:xfrm>
            <a:off x="8913455" y="1883753"/>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pl-PL"/>
          </a:p>
        </p:txBody>
      </p:sp>
      <p:sp>
        <p:nvSpPr>
          <p:cNvPr id="12" name="pole tekstowe 11"/>
          <p:cNvSpPr txBox="1"/>
          <p:nvPr/>
        </p:nvSpPr>
        <p:spPr>
          <a:xfrm>
            <a:off x="7249186" y="3904602"/>
            <a:ext cx="3328540" cy="400110"/>
          </a:xfrm>
          <a:prstGeom prst="rect">
            <a:avLst/>
          </a:prstGeom>
          <a:noFill/>
        </p:spPr>
        <p:txBody>
          <a:bodyPr wrap="none" rtlCol="0">
            <a:spAutoFit/>
          </a:bodyPr>
          <a:lstStyle/>
          <a:p>
            <a:r>
              <a:rPr lang="pl-PL" sz="2000" b="1" dirty="0"/>
              <a:t>MEDYCYNA  REGENERACYJNA</a:t>
            </a:r>
          </a:p>
        </p:txBody>
      </p:sp>
      <p:sp>
        <p:nvSpPr>
          <p:cNvPr id="13" name="pole tekstowe 12"/>
          <p:cNvSpPr txBox="1"/>
          <p:nvPr/>
        </p:nvSpPr>
        <p:spPr>
          <a:xfrm>
            <a:off x="8274530" y="1888563"/>
            <a:ext cx="1921680" cy="400110"/>
          </a:xfrm>
          <a:prstGeom prst="rect">
            <a:avLst/>
          </a:prstGeom>
          <a:noFill/>
        </p:spPr>
        <p:txBody>
          <a:bodyPr wrap="none" rtlCol="0">
            <a:spAutoFit/>
          </a:bodyPr>
          <a:lstStyle/>
          <a:p>
            <a:r>
              <a:rPr lang="pl-PL" sz="2000" dirty="0"/>
              <a:t>Biologia komórki</a:t>
            </a:r>
          </a:p>
        </p:txBody>
      </p:sp>
      <p:sp>
        <p:nvSpPr>
          <p:cNvPr id="22" name="Owal 21"/>
          <p:cNvSpPr/>
          <p:nvPr/>
        </p:nvSpPr>
        <p:spPr>
          <a:xfrm>
            <a:off x="10079332" y="3015941"/>
            <a:ext cx="914400" cy="9144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l-PL"/>
          </a:p>
        </p:txBody>
      </p:sp>
      <p:sp>
        <p:nvSpPr>
          <p:cNvPr id="21" name="Owal 20"/>
          <p:cNvSpPr/>
          <p:nvPr/>
        </p:nvSpPr>
        <p:spPr>
          <a:xfrm>
            <a:off x="7113274" y="2533932"/>
            <a:ext cx="914400" cy="914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pl-PL"/>
          </a:p>
        </p:txBody>
      </p:sp>
      <p:sp>
        <p:nvSpPr>
          <p:cNvPr id="18" name="pole tekstowe 17"/>
          <p:cNvSpPr txBox="1"/>
          <p:nvPr/>
        </p:nvSpPr>
        <p:spPr>
          <a:xfrm>
            <a:off x="6535938" y="2717028"/>
            <a:ext cx="1515095" cy="400110"/>
          </a:xfrm>
          <a:prstGeom prst="rect">
            <a:avLst/>
          </a:prstGeom>
          <a:noFill/>
        </p:spPr>
        <p:txBody>
          <a:bodyPr wrap="none" rtlCol="0">
            <a:spAutoFit/>
          </a:bodyPr>
          <a:lstStyle/>
          <a:p>
            <a:r>
              <a:rPr lang="pl-PL" sz="2000" dirty="0"/>
              <a:t>Hematologia</a:t>
            </a:r>
          </a:p>
        </p:txBody>
      </p:sp>
      <p:sp>
        <p:nvSpPr>
          <p:cNvPr id="23" name="Owal 22"/>
          <p:cNvSpPr/>
          <p:nvPr/>
        </p:nvSpPr>
        <p:spPr>
          <a:xfrm>
            <a:off x="6964643" y="4303782"/>
            <a:ext cx="914400" cy="9144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pl-PL"/>
          </a:p>
        </p:txBody>
      </p:sp>
      <p:sp>
        <p:nvSpPr>
          <p:cNvPr id="17" name="pole tekstowe 16"/>
          <p:cNvSpPr txBox="1"/>
          <p:nvPr/>
        </p:nvSpPr>
        <p:spPr>
          <a:xfrm>
            <a:off x="10071174" y="3247287"/>
            <a:ext cx="1508426" cy="400110"/>
          </a:xfrm>
          <a:prstGeom prst="rect">
            <a:avLst/>
          </a:prstGeom>
          <a:noFill/>
        </p:spPr>
        <p:txBody>
          <a:bodyPr wrap="none" rtlCol="0">
            <a:spAutoFit/>
          </a:bodyPr>
          <a:lstStyle/>
          <a:p>
            <a:r>
              <a:rPr lang="pl-PL" sz="2000" dirty="0"/>
              <a:t>Biomateriały</a:t>
            </a:r>
          </a:p>
        </p:txBody>
      </p:sp>
      <p:sp>
        <p:nvSpPr>
          <p:cNvPr id="15" name="pole tekstowe 14"/>
          <p:cNvSpPr txBox="1"/>
          <p:nvPr/>
        </p:nvSpPr>
        <p:spPr>
          <a:xfrm>
            <a:off x="6276259" y="4445816"/>
            <a:ext cx="1560042" cy="400110"/>
          </a:xfrm>
          <a:prstGeom prst="rect">
            <a:avLst/>
          </a:prstGeom>
          <a:noFill/>
        </p:spPr>
        <p:txBody>
          <a:bodyPr wrap="none" rtlCol="0">
            <a:spAutoFit/>
          </a:bodyPr>
          <a:lstStyle/>
          <a:p>
            <a:r>
              <a:rPr lang="pl-PL" sz="2000" dirty="0"/>
              <a:t>Immunologia</a:t>
            </a:r>
          </a:p>
        </p:txBody>
      </p:sp>
      <p:sp>
        <p:nvSpPr>
          <p:cNvPr id="24" name="Owal 23"/>
          <p:cNvSpPr/>
          <p:nvPr/>
        </p:nvSpPr>
        <p:spPr>
          <a:xfrm>
            <a:off x="8127990" y="5307099"/>
            <a:ext cx="914400" cy="914400"/>
          </a:xfrm>
          <a:prstGeom prst="ellipse">
            <a:avLst/>
          </a:prstGeom>
          <a:solidFill>
            <a:schemeClr val="accent4">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pl-PL"/>
          </a:p>
        </p:txBody>
      </p:sp>
      <p:sp>
        <p:nvSpPr>
          <p:cNvPr id="25" name="Owal 24"/>
          <p:cNvSpPr/>
          <p:nvPr/>
        </p:nvSpPr>
        <p:spPr>
          <a:xfrm>
            <a:off x="9794328" y="4684043"/>
            <a:ext cx="914400" cy="914400"/>
          </a:xfrm>
          <a:prstGeom prst="ellipse">
            <a:avLst/>
          </a:prstGeom>
          <a:solidFill>
            <a:schemeClr val="accent1">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pl-PL"/>
          </a:p>
        </p:txBody>
      </p:sp>
      <p:sp>
        <p:nvSpPr>
          <p:cNvPr id="14" name="pole tekstowe 13"/>
          <p:cNvSpPr txBox="1"/>
          <p:nvPr/>
        </p:nvSpPr>
        <p:spPr>
          <a:xfrm>
            <a:off x="9754208" y="4936573"/>
            <a:ext cx="2216119" cy="400110"/>
          </a:xfrm>
          <a:prstGeom prst="rect">
            <a:avLst/>
          </a:prstGeom>
          <a:noFill/>
        </p:spPr>
        <p:txBody>
          <a:bodyPr wrap="none" rtlCol="0">
            <a:spAutoFit/>
          </a:bodyPr>
          <a:lstStyle/>
          <a:p>
            <a:r>
              <a:rPr lang="pl-PL" sz="2000" dirty="0"/>
              <a:t>Terapia komórkowa</a:t>
            </a:r>
          </a:p>
        </p:txBody>
      </p:sp>
      <p:sp>
        <p:nvSpPr>
          <p:cNvPr id="16" name="pole tekstowe 15"/>
          <p:cNvSpPr txBox="1"/>
          <p:nvPr/>
        </p:nvSpPr>
        <p:spPr>
          <a:xfrm>
            <a:off x="7147917" y="5617362"/>
            <a:ext cx="1902700" cy="400110"/>
          </a:xfrm>
          <a:prstGeom prst="rect">
            <a:avLst/>
          </a:prstGeom>
          <a:noFill/>
        </p:spPr>
        <p:txBody>
          <a:bodyPr wrap="none" rtlCol="0">
            <a:spAutoFit/>
          </a:bodyPr>
          <a:lstStyle/>
          <a:p>
            <a:r>
              <a:rPr lang="pl-PL" sz="2000" dirty="0"/>
              <a:t>Transplantologia</a:t>
            </a:r>
          </a:p>
        </p:txBody>
      </p:sp>
    </p:spTree>
    <p:extLst>
      <p:ext uri="{BB962C8B-B14F-4D97-AF65-F5344CB8AC3E}">
        <p14:creationId xmlns:p14="http://schemas.microsoft.com/office/powerpoint/2010/main" val="170520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zaokrąglony 2"/>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pole tekstowe 3"/>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5" name="pole tekstowe 4"/>
          <p:cNvSpPr txBox="1"/>
          <p:nvPr/>
        </p:nvSpPr>
        <p:spPr>
          <a:xfrm>
            <a:off x="3906981" y="377888"/>
            <a:ext cx="5995809" cy="461665"/>
          </a:xfrm>
          <a:prstGeom prst="rect">
            <a:avLst/>
          </a:prstGeom>
          <a:noFill/>
        </p:spPr>
        <p:txBody>
          <a:bodyPr wrap="none" rtlCol="0">
            <a:spAutoFit/>
          </a:bodyPr>
          <a:lstStyle/>
          <a:p>
            <a:r>
              <a:rPr lang="pl-PL" sz="2400" dirty="0"/>
              <a:t>Medycyna regeneracyjna i inżynieria tkankowa</a:t>
            </a:r>
          </a:p>
        </p:txBody>
      </p:sp>
      <p:sp>
        <p:nvSpPr>
          <p:cNvPr id="2" name="Prostokąt 1"/>
          <p:cNvSpPr/>
          <p:nvPr/>
        </p:nvSpPr>
        <p:spPr>
          <a:xfrm>
            <a:off x="3047999" y="1443841"/>
            <a:ext cx="7962379" cy="1631216"/>
          </a:xfrm>
          <a:prstGeom prst="rect">
            <a:avLst/>
          </a:prstGeom>
        </p:spPr>
        <p:txBody>
          <a:bodyPr wrap="square">
            <a:spAutoFit/>
          </a:bodyPr>
          <a:lstStyle/>
          <a:p>
            <a:pPr algn="just"/>
            <a:r>
              <a:rPr lang="pl-PL" sz="2000" dirty="0"/>
              <a:t>„zastosowanie podstaw i metod inżynierii oraz nauk biologicznych w celu zrozumienia zależności między strukturą a funkcją w prawidłowej, a także patologicznej tkance </a:t>
            </a:r>
            <a:r>
              <a:rPr lang="pl-PL" sz="2000" dirty="0" err="1"/>
              <a:t>ssaczej</a:t>
            </a:r>
            <a:r>
              <a:rPr lang="pl-PL" sz="2000" dirty="0"/>
              <a:t> oraz opracowanie biologicznych substytutów umożliwiających naprawę lub regenerację tkanki albo organu, a w efekcie – odzyskanie ich funkcjonalności”. </a:t>
            </a:r>
          </a:p>
        </p:txBody>
      </p:sp>
      <p:sp>
        <p:nvSpPr>
          <p:cNvPr id="6" name="Prostokąt 5"/>
          <p:cNvSpPr/>
          <p:nvPr/>
        </p:nvSpPr>
        <p:spPr>
          <a:xfrm>
            <a:off x="3053541" y="3612466"/>
            <a:ext cx="6849249" cy="2246769"/>
          </a:xfrm>
          <a:prstGeom prst="rect">
            <a:avLst/>
          </a:prstGeom>
        </p:spPr>
        <p:txBody>
          <a:bodyPr wrap="square">
            <a:spAutoFit/>
          </a:bodyPr>
          <a:lstStyle/>
          <a:p>
            <a:pPr algn="just"/>
            <a:r>
              <a:rPr lang="pl-PL" sz="2000" dirty="0"/>
              <a:t>W 1993 </a:t>
            </a:r>
            <a:r>
              <a:rPr lang="pl-PL" sz="2000" dirty="0" err="1"/>
              <a:t>Langer</a:t>
            </a:r>
            <a:r>
              <a:rPr lang="pl-PL" sz="2000" dirty="0"/>
              <a:t> i </a:t>
            </a:r>
            <a:r>
              <a:rPr lang="pl-PL" sz="2000" dirty="0" err="1"/>
              <a:t>Vacanti</a:t>
            </a:r>
            <a:r>
              <a:rPr lang="pl-PL" sz="2000" dirty="0"/>
              <a:t> podsumowali pierwsze dokonania na tym polu i zdefiniowali inżynierię tkankową jako:</a:t>
            </a:r>
          </a:p>
          <a:p>
            <a:pPr algn="just"/>
            <a:endParaRPr lang="pl-PL" sz="2000" dirty="0"/>
          </a:p>
          <a:p>
            <a:pPr algn="just"/>
            <a:r>
              <a:rPr lang="pl-PL" sz="2000" dirty="0"/>
              <a:t> „interdyscyplinarną dziedzinę, wykorzystującą podstawy inżynierii i nauk biologicznych w celu pozyskania biologicznych zamienników, które przywracają, utrzymują lub poprawiają funkcjonowanie organu.”</a:t>
            </a:r>
          </a:p>
        </p:txBody>
      </p:sp>
      <p:sp>
        <p:nvSpPr>
          <p:cNvPr id="7" name="pole tekstowe 6"/>
          <p:cNvSpPr txBox="1"/>
          <p:nvPr/>
        </p:nvSpPr>
        <p:spPr>
          <a:xfrm>
            <a:off x="232756" y="2059394"/>
            <a:ext cx="2731004" cy="400110"/>
          </a:xfrm>
          <a:prstGeom prst="rect">
            <a:avLst/>
          </a:prstGeom>
          <a:noFill/>
        </p:spPr>
        <p:txBody>
          <a:bodyPr wrap="none" rtlCol="0">
            <a:spAutoFit/>
          </a:bodyPr>
          <a:lstStyle/>
          <a:p>
            <a:r>
              <a:rPr lang="pl-PL" sz="2000" b="1" dirty="0"/>
              <a:t>INŻYNIERIA TKANKOWA</a:t>
            </a:r>
          </a:p>
        </p:txBody>
      </p:sp>
      <p:pic>
        <p:nvPicPr>
          <p:cNvPr id="9" name="Obraz 8"/>
          <p:cNvPicPr>
            <a:picLocks noChangeAspect="1"/>
          </p:cNvPicPr>
          <p:nvPr/>
        </p:nvPicPr>
        <p:blipFill>
          <a:blip r:embed="rId3"/>
          <a:stretch>
            <a:fillRect/>
          </a:stretch>
        </p:blipFill>
        <p:spPr>
          <a:xfrm>
            <a:off x="0" y="4120298"/>
            <a:ext cx="3133725" cy="2400300"/>
          </a:xfrm>
          <a:prstGeom prst="rect">
            <a:avLst/>
          </a:prstGeom>
        </p:spPr>
      </p:pic>
    </p:spTree>
    <p:extLst>
      <p:ext uri="{BB962C8B-B14F-4D97-AF65-F5344CB8AC3E}">
        <p14:creationId xmlns:p14="http://schemas.microsoft.com/office/powerpoint/2010/main" val="2730960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rostokąt zaokrąglony 21"/>
          <p:cNvSpPr/>
          <p:nvPr/>
        </p:nvSpPr>
        <p:spPr>
          <a:xfrm>
            <a:off x="2492679" y="2663159"/>
            <a:ext cx="6655303" cy="46166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zaokrąglony 22"/>
          <p:cNvSpPr/>
          <p:nvPr/>
        </p:nvSpPr>
        <p:spPr>
          <a:xfrm>
            <a:off x="1354330" y="3536845"/>
            <a:ext cx="2291718" cy="747056"/>
          </a:xfrm>
          <a:prstGeom prst="roundRect">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Prostokąt zaokrąglony 23"/>
          <p:cNvSpPr/>
          <p:nvPr/>
        </p:nvSpPr>
        <p:spPr>
          <a:xfrm>
            <a:off x="8144009" y="3536845"/>
            <a:ext cx="2126785" cy="747056"/>
          </a:xfrm>
          <a:prstGeom prst="roundRect">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Prostokąt zaokrąglony 24"/>
          <p:cNvSpPr/>
          <p:nvPr/>
        </p:nvSpPr>
        <p:spPr>
          <a:xfrm>
            <a:off x="5056286" y="3536846"/>
            <a:ext cx="1777898" cy="369332"/>
          </a:xfrm>
          <a:prstGeom prst="roundRect">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Prostokąt zaokrąglony 1"/>
          <p:cNvSpPr/>
          <p:nvPr/>
        </p:nvSpPr>
        <p:spPr>
          <a:xfrm>
            <a:off x="232756" y="191193"/>
            <a:ext cx="11737571"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pole tekstowe 2"/>
          <p:cNvSpPr txBox="1"/>
          <p:nvPr/>
        </p:nvSpPr>
        <p:spPr>
          <a:xfrm>
            <a:off x="548640" y="310285"/>
            <a:ext cx="2494594" cy="584775"/>
          </a:xfrm>
          <a:prstGeom prst="rect">
            <a:avLst/>
          </a:prstGeom>
          <a:noFill/>
        </p:spPr>
        <p:txBody>
          <a:bodyPr wrap="none" rtlCol="0">
            <a:spAutoFit/>
          </a:bodyPr>
          <a:lstStyle/>
          <a:p>
            <a:r>
              <a:rPr lang="pl-PL" sz="3200" dirty="0">
                <a:solidFill>
                  <a:schemeClr val="bg1"/>
                </a:solidFill>
              </a:rPr>
              <a:t>BIODRUK  3D:</a:t>
            </a:r>
          </a:p>
        </p:txBody>
      </p:sp>
      <p:sp>
        <p:nvSpPr>
          <p:cNvPr id="4" name="pole tekstowe 3"/>
          <p:cNvSpPr txBox="1"/>
          <p:nvPr/>
        </p:nvSpPr>
        <p:spPr>
          <a:xfrm>
            <a:off x="3906981" y="377888"/>
            <a:ext cx="2774799" cy="461665"/>
          </a:xfrm>
          <a:prstGeom prst="rect">
            <a:avLst/>
          </a:prstGeom>
          <a:noFill/>
        </p:spPr>
        <p:txBody>
          <a:bodyPr wrap="none" rtlCol="0">
            <a:spAutoFit/>
          </a:bodyPr>
          <a:lstStyle/>
          <a:p>
            <a:r>
              <a:rPr lang="pl-PL" sz="2400" dirty="0"/>
              <a:t>Komórki macierzyste</a:t>
            </a:r>
          </a:p>
        </p:txBody>
      </p:sp>
      <p:sp>
        <p:nvSpPr>
          <p:cNvPr id="6" name="Prostokąt 5"/>
          <p:cNvSpPr/>
          <p:nvPr/>
        </p:nvSpPr>
        <p:spPr>
          <a:xfrm>
            <a:off x="232756" y="1476025"/>
            <a:ext cx="11737571" cy="1015663"/>
          </a:xfrm>
          <a:prstGeom prst="rect">
            <a:avLst/>
          </a:prstGeom>
        </p:spPr>
        <p:txBody>
          <a:bodyPr wrap="square">
            <a:spAutoFit/>
          </a:bodyPr>
          <a:lstStyle/>
          <a:p>
            <a:pPr algn="just"/>
            <a:r>
              <a:rPr lang="pl-PL" sz="2000" b="1" dirty="0"/>
              <a:t>Komórki macierzyste </a:t>
            </a:r>
            <a:r>
              <a:rPr lang="pl-PL" sz="2000" dirty="0"/>
              <a:t>to pierwotne, niewyspecjalizowane  komórki, które mają olbrzymi potencjał do namnażania się oraz wyjątkowe zdolności do przekształcania się w wyspecjalizowane komórki tworząc w ten sposób tkanki.</a:t>
            </a:r>
          </a:p>
        </p:txBody>
      </p:sp>
      <p:sp>
        <p:nvSpPr>
          <p:cNvPr id="8" name="pole tekstowe 7"/>
          <p:cNvSpPr txBox="1"/>
          <p:nvPr/>
        </p:nvSpPr>
        <p:spPr>
          <a:xfrm>
            <a:off x="2623504" y="2663159"/>
            <a:ext cx="6524478" cy="461665"/>
          </a:xfrm>
          <a:prstGeom prst="rect">
            <a:avLst/>
          </a:prstGeom>
          <a:noFill/>
        </p:spPr>
        <p:txBody>
          <a:bodyPr wrap="none" rtlCol="0">
            <a:spAutoFit/>
          </a:bodyPr>
          <a:lstStyle/>
          <a:p>
            <a:r>
              <a:rPr lang="pl-PL" sz="2400" b="1" dirty="0">
                <a:solidFill>
                  <a:srgbClr val="0070C0"/>
                </a:solidFill>
              </a:rPr>
              <a:t>ŹRÓDŁA POZYSKANIA KOMÓREK MACIERZYSTYCH</a:t>
            </a:r>
          </a:p>
        </p:txBody>
      </p:sp>
      <p:sp>
        <p:nvSpPr>
          <p:cNvPr id="10" name="pole tekstowe 9"/>
          <p:cNvSpPr txBox="1"/>
          <p:nvPr/>
        </p:nvSpPr>
        <p:spPr>
          <a:xfrm>
            <a:off x="1354330" y="3536845"/>
            <a:ext cx="2291718" cy="646331"/>
          </a:xfrm>
          <a:prstGeom prst="rect">
            <a:avLst/>
          </a:prstGeom>
          <a:noFill/>
        </p:spPr>
        <p:txBody>
          <a:bodyPr wrap="none" rtlCol="0">
            <a:spAutoFit/>
          </a:bodyPr>
          <a:lstStyle/>
          <a:p>
            <a:pPr algn="ctr"/>
            <a:r>
              <a:rPr lang="pl-PL" dirty="0"/>
              <a:t>Embrion</a:t>
            </a:r>
          </a:p>
          <a:p>
            <a:pPr algn="ctr"/>
            <a:r>
              <a:rPr lang="pl-PL" dirty="0"/>
              <a:t>(</a:t>
            </a:r>
            <a:r>
              <a:rPr lang="pl-PL" dirty="0" err="1"/>
              <a:t>Embrionic</a:t>
            </a:r>
            <a:r>
              <a:rPr lang="pl-PL" dirty="0"/>
              <a:t> </a:t>
            </a:r>
            <a:r>
              <a:rPr lang="pl-PL" dirty="0" err="1"/>
              <a:t>Stem</a:t>
            </a:r>
            <a:r>
              <a:rPr lang="pl-PL" dirty="0"/>
              <a:t> </a:t>
            </a:r>
            <a:r>
              <a:rPr lang="pl-PL" dirty="0" err="1"/>
              <a:t>Cells</a:t>
            </a:r>
            <a:r>
              <a:rPr lang="pl-PL" dirty="0"/>
              <a:t>)</a:t>
            </a:r>
          </a:p>
        </p:txBody>
      </p:sp>
      <p:sp>
        <p:nvSpPr>
          <p:cNvPr id="11" name="pole tekstowe 10"/>
          <p:cNvSpPr txBox="1"/>
          <p:nvPr/>
        </p:nvSpPr>
        <p:spPr>
          <a:xfrm>
            <a:off x="5649292" y="3536845"/>
            <a:ext cx="604653" cy="369332"/>
          </a:xfrm>
          <a:prstGeom prst="rect">
            <a:avLst/>
          </a:prstGeom>
          <a:noFill/>
        </p:spPr>
        <p:txBody>
          <a:bodyPr wrap="none" rtlCol="0">
            <a:spAutoFit/>
          </a:bodyPr>
          <a:lstStyle/>
          <a:p>
            <a:r>
              <a:rPr lang="pl-PL" dirty="0"/>
              <a:t>Płód</a:t>
            </a:r>
          </a:p>
        </p:txBody>
      </p:sp>
      <p:sp>
        <p:nvSpPr>
          <p:cNvPr id="12" name="pole tekstowe 11"/>
          <p:cNvSpPr txBox="1"/>
          <p:nvPr/>
        </p:nvSpPr>
        <p:spPr>
          <a:xfrm>
            <a:off x="8252852" y="3521203"/>
            <a:ext cx="1852495" cy="646331"/>
          </a:xfrm>
          <a:prstGeom prst="rect">
            <a:avLst/>
          </a:prstGeom>
          <a:noFill/>
        </p:spPr>
        <p:txBody>
          <a:bodyPr wrap="none" rtlCol="0">
            <a:spAutoFit/>
          </a:bodyPr>
          <a:lstStyle/>
          <a:p>
            <a:pPr algn="ctr"/>
            <a:r>
              <a:rPr lang="pl-PL" dirty="0"/>
              <a:t>Dorosły organizm</a:t>
            </a:r>
          </a:p>
          <a:p>
            <a:pPr algn="ctr"/>
            <a:r>
              <a:rPr lang="pl-PL" dirty="0"/>
              <a:t>(</a:t>
            </a:r>
            <a:r>
              <a:rPr lang="pl-PL" dirty="0" err="1"/>
              <a:t>Adult</a:t>
            </a:r>
            <a:r>
              <a:rPr lang="pl-PL" dirty="0"/>
              <a:t> </a:t>
            </a:r>
            <a:r>
              <a:rPr lang="pl-PL" dirty="0" err="1"/>
              <a:t>Stem</a:t>
            </a:r>
            <a:r>
              <a:rPr lang="pl-PL" dirty="0"/>
              <a:t> </a:t>
            </a:r>
            <a:r>
              <a:rPr lang="pl-PL" dirty="0" err="1"/>
              <a:t>Cells</a:t>
            </a:r>
            <a:r>
              <a:rPr lang="pl-PL" dirty="0"/>
              <a:t>)</a:t>
            </a:r>
          </a:p>
        </p:txBody>
      </p:sp>
      <p:sp>
        <p:nvSpPr>
          <p:cNvPr id="13" name="pole tekstowe 12"/>
          <p:cNvSpPr txBox="1"/>
          <p:nvPr/>
        </p:nvSpPr>
        <p:spPr>
          <a:xfrm>
            <a:off x="1041179" y="4859001"/>
            <a:ext cx="2668045" cy="369332"/>
          </a:xfrm>
          <a:prstGeom prst="rect">
            <a:avLst/>
          </a:prstGeom>
          <a:noFill/>
        </p:spPr>
        <p:txBody>
          <a:bodyPr wrap="square" rtlCol="0">
            <a:spAutoFit/>
          </a:bodyPr>
          <a:lstStyle/>
          <a:p>
            <a:r>
              <a:rPr lang="pl-PL" dirty="0"/>
              <a:t>kilkukomórkowy embrion</a:t>
            </a:r>
          </a:p>
        </p:txBody>
      </p:sp>
      <p:sp>
        <p:nvSpPr>
          <p:cNvPr id="14" name="pole tekstowe 13"/>
          <p:cNvSpPr txBox="1"/>
          <p:nvPr/>
        </p:nvSpPr>
        <p:spPr>
          <a:xfrm>
            <a:off x="1041179" y="5228333"/>
            <a:ext cx="2869503" cy="369332"/>
          </a:xfrm>
          <a:prstGeom prst="rect">
            <a:avLst/>
          </a:prstGeom>
          <a:noFill/>
        </p:spPr>
        <p:txBody>
          <a:bodyPr wrap="none" rtlCol="0">
            <a:spAutoFit/>
          </a:bodyPr>
          <a:lstStyle/>
          <a:p>
            <a:r>
              <a:rPr lang="pl-PL" dirty="0"/>
              <a:t>węzeł zarodkowy blastocysty</a:t>
            </a:r>
          </a:p>
        </p:txBody>
      </p:sp>
      <p:sp>
        <p:nvSpPr>
          <p:cNvPr id="15" name="pole tekstowe 14"/>
          <p:cNvSpPr txBox="1"/>
          <p:nvPr/>
        </p:nvSpPr>
        <p:spPr>
          <a:xfrm>
            <a:off x="5027624" y="4859001"/>
            <a:ext cx="1912190" cy="369332"/>
          </a:xfrm>
          <a:prstGeom prst="rect">
            <a:avLst/>
          </a:prstGeom>
          <a:noFill/>
        </p:spPr>
        <p:txBody>
          <a:bodyPr wrap="none" rtlCol="0">
            <a:spAutoFit/>
          </a:bodyPr>
          <a:lstStyle/>
          <a:p>
            <a:r>
              <a:rPr lang="pl-PL" dirty="0"/>
              <a:t>krew pępowinowa</a:t>
            </a:r>
          </a:p>
        </p:txBody>
      </p:sp>
      <p:sp>
        <p:nvSpPr>
          <p:cNvPr id="16" name="pole tekstowe 15"/>
          <p:cNvSpPr txBox="1"/>
          <p:nvPr/>
        </p:nvSpPr>
        <p:spPr>
          <a:xfrm>
            <a:off x="5027624" y="5228333"/>
            <a:ext cx="1939185" cy="369332"/>
          </a:xfrm>
          <a:prstGeom prst="rect">
            <a:avLst/>
          </a:prstGeom>
          <a:noFill/>
        </p:spPr>
        <p:txBody>
          <a:bodyPr wrap="none" rtlCol="0">
            <a:spAutoFit/>
          </a:bodyPr>
          <a:lstStyle/>
          <a:p>
            <a:r>
              <a:rPr lang="pl-PL" dirty="0"/>
              <a:t>galareta Whartona</a:t>
            </a:r>
          </a:p>
        </p:txBody>
      </p:sp>
      <p:sp>
        <p:nvSpPr>
          <p:cNvPr id="17" name="pole tekstowe 16"/>
          <p:cNvSpPr txBox="1"/>
          <p:nvPr/>
        </p:nvSpPr>
        <p:spPr>
          <a:xfrm>
            <a:off x="5056286" y="5597665"/>
            <a:ext cx="2043445" cy="369332"/>
          </a:xfrm>
          <a:prstGeom prst="rect">
            <a:avLst/>
          </a:prstGeom>
          <a:noFill/>
        </p:spPr>
        <p:txBody>
          <a:bodyPr wrap="square" rtlCol="0">
            <a:spAutoFit/>
          </a:bodyPr>
          <a:lstStyle/>
          <a:p>
            <a:r>
              <a:rPr lang="pl-PL" dirty="0"/>
              <a:t>sznur pępowinowy</a:t>
            </a:r>
          </a:p>
        </p:txBody>
      </p:sp>
      <p:sp>
        <p:nvSpPr>
          <p:cNvPr id="18" name="pole tekstowe 17"/>
          <p:cNvSpPr txBox="1"/>
          <p:nvPr/>
        </p:nvSpPr>
        <p:spPr>
          <a:xfrm>
            <a:off x="5060632" y="5966997"/>
            <a:ext cx="860620" cy="369332"/>
          </a:xfrm>
          <a:prstGeom prst="rect">
            <a:avLst/>
          </a:prstGeom>
          <a:noFill/>
        </p:spPr>
        <p:txBody>
          <a:bodyPr wrap="none" rtlCol="0">
            <a:spAutoFit/>
          </a:bodyPr>
          <a:lstStyle/>
          <a:p>
            <a:r>
              <a:rPr lang="pl-PL" dirty="0"/>
              <a:t>łożysko</a:t>
            </a:r>
          </a:p>
        </p:txBody>
      </p:sp>
      <p:sp>
        <p:nvSpPr>
          <p:cNvPr id="19" name="pole tekstowe 18"/>
          <p:cNvSpPr txBox="1"/>
          <p:nvPr/>
        </p:nvSpPr>
        <p:spPr>
          <a:xfrm>
            <a:off x="8523295" y="4839904"/>
            <a:ext cx="1299715" cy="369332"/>
          </a:xfrm>
          <a:prstGeom prst="rect">
            <a:avLst/>
          </a:prstGeom>
          <a:noFill/>
        </p:spPr>
        <p:txBody>
          <a:bodyPr wrap="none" rtlCol="0">
            <a:spAutoFit/>
          </a:bodyPr>
          <a:lstStyle/>
          <a:p>
            <a:r>
              <a:rPr lang="pl-PL" dirty="0"/>
              <a:t>szpik kostny</a:t>
            </a:r>
          </a:p>
        </p:txBody>
      </p:sp>
      <p:sp>
        <p:nvSpPr>
          <p:cNvPr id="20" name="pole tekstowe 19"/>
          <p:cNvSpPr txBox="1"/>
          <p:nvPr/>
        </p:nvSpPr>
        <p:spPr>
          <a:xfrm>
            <a:off x="8523295" y="5209236"/>
            <a:ext cx="1866665" cy="369332"/>
          </a:xfrm>
          <a:prstGeom prst="rect">
            <a:avLst/>
          </a:prstGeom>
          <a:noFill/>
        </p:spPr>
        <p:txBody>
          <a:bodyPr wrap="none" rtlCol="0">
            <a:spAutoFit/>
          </a:bodyPr>
          <a:lstStyle/>
          <a:p>
            <a:r>
              <a:rPr lang="pl-PL" dirty="0"/>
              <a:t>tkanka tłuszczowa</a:t>
            </a:r>
          </a:p>
        </p:txBody>
      </p:sp>
      <p:sp>
        <p:nvSpPr>
          <p:cNvPr id="21" name="pole tekstowe 20"/>
          <p:cNvSpPr txBox="1"/>
          <p:nvPr/>
        </p:nvSpPr>
        <p:spPr>
          <a:xfrm>
            <a:off x="8529293" y="5647769"/>
            <a:ext cx="1741502" cy="369332"/>
          </a:xfrm>
          <a:prstGeom prst="rect">
            <a:avLst/>
          </a:prstGeom>
          <a:noFill/>
        </p:spPr>
        <p:txBody>
          <a:bodyPr wrap="none" rtlCol="0">
            <a:spAutoFit/>
          </a:bodyPr>
          <a:lstStyle/>
          <a:p>
            <a:r>
              <a:rPr lang="pl-PL" dirty="0"/>
              <a:t>krew obwodowa</a:t>
            </a:r>
          </a:p>
        </p:txBody>
      </p:sp>
      <p:sp>
        <p:nvSpPr>
          <p:cNvPr id="28" name="Strzałka w dół 27"/>
          <p:cNvSpPr/>
          <p:nvPr/>
        </p:nvSpPr>
        <p:spPr>
          <a:xfrm>
            <a:off x="2306881" y="4421688"/>
            <a:ext cx="212942" cy="437313"/>
          </a:xfrm>
          <a:prstGeom prst="downArrow">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Strzałka w dół 28"/>
          <p:cNvSpPr/>
          <p:nvPr/>
        </p:nvSpPr>
        <p:spPr>
          <a:xfrm>
            <a:off x="5842979" y="4099542"/>
            <a:ext cx="212942" cy="437313"/>
          </a:xfrm>
          <a:prstGeom prst="downArrow">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Strzałka w dół 29"/>
          <p:cNvSpPr/>
          <p:nvPr/>
        </p:nvSpPr>
        <p:spPr>
          <a:xfrm>
            <a:off x="9031598" y="4419370"/>
            <a:ext cx="212942" cy="437313"/>
          </a:xfrm>
          <a:prstGeom prst="downArrow">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Prostokąt 30"/>
          <p:cNvSpPr/>
          <p:nvPr/>
        </p:nvSpPr>
        <p:spPr>
          <a:xfrm>
            <a:off x="913976" y="5018615"/>
            <a:ext cx="175365" cy="494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 name="Prostokąt 31"/>
          <p:cNvSpPr/>
          <p:nvPr/>
        </p:nvSpPr>
        <p:spPr>
          <a:xfrm>
            <a:off x="916064" y="5396483"/>
            <a:ext cx="175365" cy="494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3" name="Prostokąt 32"/>
          <p:cNvSpPr/>
          <p:nvPr/>
        </p:nvSpPr>
        <p:spPr>
          <a:xfrm>
            <a:off x="4851316" y="5035317"/>
            <a:ext cx="175365" cy="494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Prostokąt 33"/>
          <p:cNvSpPr/>
          <p:nvPr/>
        </p:nvSpPr>
        <p:spPr>
          <a:xfrm>
            <a:off x="4863842" y="5411097"/>
            <a:ext cx="175365" cy="494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Prostokąt 34"/>
          <p:cNvSpPr/>
          <p:nvPr/>
        </p:nvSpPr>
        <p:spPr>
          <a:xfrm>
            <a:off x="4876368" y="5786877"/>
            <a:ext cx="175365" cy="494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 name="Prostokąt 35"/>
          <p:cNvSpPr/>
          <p:nvPr/>
        </p:nvSpPr>
        <p:spPr>
          <a:xfrm>
            <a:off x="4876368" y="6137605"/>
            <a:ext cx="175365" cy="494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Prostokąt 36"/>
          <p:cNvSpPr/>
          <p:nvPr/>
        </p:nvSpPr>
        <p:spPr>
          <a:xfrm>
            <a:off x="8360684" y="5024879"/>
            <a:ext cx="175365" cy="494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8" name="Prostokąt 37"/>
          <p:cNvSpPr/>
          <p:nvPr/>
        </p:nvSpPr>
        <p:spPr>
          <a:xfrm>
            <a:off x="8373210" y="5388133"/>
            <a:ext cx="175365" cy="494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9" name="Prostokąt 38"/>
          <p:cNvSpPr/>
          <p:nvPr/>
        </p:nvSpPr>
        <p:spPr>
          <a:xfrm>
            <a:off x="8385736" y="5814017"/>
            <a:ext cx="175365" cy="494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717864133"/>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1648</TotalTime>
  <Words>2959</Words>
  <Application>Microsoft Office PowerPoint</Application>
  <PresentationFormat>Panoramiczny</PresentationFormat>
  <Paragraphs>224</Paragraphs>
  <Slides>23</Slides>
  <Notes>22</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23</vt:i4>
      </vt:variant>
    </vt:vector>
  </HeadingPairs>
  <TitlesOfParts>
    <vt:vector size="27" baseType="lpstr">
      <vt:lpstr>Arial</vt:lpstr>
      <vt:lpstr>Calibri</vt:lpstr>
      <vt:lpstr>Calibri Light</vt:lpstr>
      <vt:lpstr>Motyw pakietu Office</vt:lpstr>
      <vt:lpstr>BIODRUKARKI  3D A  MEDYCYNA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BIODRUKARKI  3D</dc:title>
  <dc:creator>Krzysztof Pietruczuk</dc:creator>
  <cp:lastModifiedBy>Amundsen</cp:lastModifiedBy>
  <cp:revision>91</cp:revision>
  <dcterms:created xsi:type="dcterms:W3CDTF">2017-12-12T20:12:02Z</dcterms:created>
  <dcterms:modified xsi:type="dcterms:W3CDTF">2022-09-13T18:08:01Z</dcterms:modified>
</cp:coreProperties>
</file>